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4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7" r:id="rId1"/>
  </p:sldMasterIdLst>
  <p:sldIdLst>
    <p:sldId id="256" r:id="rId2"/>
    <p:sldId id="257" r:id="rId3"/>
    <p:sldId id="260" r:id="rId4"/>
    <p:sldId id="259" r:id="rId5"/>
    <p:sldId id="261" r:id="rId6"/>
    <p:sldId id="262" r:id="rId7"/>
    <p:sldId id="263" r:id="rId8"/>
    <p:sldId id="264" r:id="rId9"/>
    <p:sldId id="269" r:id="rId10"/>
    <p:sldId id="270" r:id="rId11"/>
    <p:sldId id="265" r:id="rId12"/>
    <p:sldId id="286" r:id="rId13"/>
    <p:sldId id="285" r:id="rId14"/>
    <p:sldId id="266" r:id="rId15"/>
    <p:sldId id="267" r:id="rId16"/>
    <p:sldId id="268" r:id="rId17"/>
    <p:sldId id="271" r:id="rId18"/>
    <p:sldId id="272" r:id="rId19"/>
    <p:sldId id="273" r:id="rId20"/>
    <p:sldId id="274" r:id="rId21"/>
    <p:sldId id="275" r:id="rId22"/>
    <p:sldId id="277" r:id="rId23"/>
    <p:sldId id="276" r:id="rId24"/>
    <p:sldId id="278" r:id="rId25"/>
    <p:sldId id="279" r:id="rId26"/>
    <p:sldId id="287" r:id="rId27"/>
    <p:sldId id="280" r:id="rId28"/>
    <p:sldId id="281" r:id="rId29"/>
    <p:sldId id="282" r:id="rId30"/>
    <p:sldId id="283" r:id="rId31"/>
    <p:sldId id="28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snapToGrid="0">
      <p:cViewPr varScale="1">
        <p:scale>
          <a:sx n="107" d="100"/>
          <a:sy n="107" d="100"/>
        </p:scale>
        <p:origin x="73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3CADBD16-5BFB-4D9F-9646-C75D1B53BBB6}" type="datetimeFigureOut">
              <a:rPr lang="en-US" smtClean="0"/>
              <a:t>1/23/25</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C0722274-0FAA-4649-AA4E-4210F4F32167}"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2587311"/>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DBD16-5BFB-4D9F-9646-C75D1B53BBB6}" type="datetimeFigureOut">
              <a:rPr lang="en-US" smtClean="0"/>
              <a:pPr/>
              <a:t>1/23/25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907669778"/>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DBD16-5BFB-4D9F-9646-C75D1B53BBB6}" type="datetimeFigureOut">
              <a:rPr lang="en-US" smtClean="0"/>
              <a:pPr/>
              <a:t>1/23/25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19732857"/>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DBD16-5BFB-4D9F-9646-C75D1B53BBB6}" type="datetimeFigureOut">
              <a:rPr lang="en-US" smtClean="0"/>
              <a:pPr/>
              <a:t>1/23/25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2688215862"/>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3CADBD16-5BFB-4D9F-9646-C75D1B53BBB6}" type="datetimeFigureOut">
              <a:rPr lang="en-US" smtClean="0"/>
              <a:t>1/23/25</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C0722274-0FAA-4649-AA4E-4210F4F32167}"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826275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ADBD16-5BFB-4D9F-9646-C75D1B53BBB6}" type="datetimeFigureOut">
              <a:rPr lang="en-US" smtClean="0"/>
              <a:pPr/>
              <a:t>1/23/25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2427137917"/>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ADBD16-5BFB-4D9F-9646-C75D1B53BBB6}" type="datetimeFigureOut">
              <a:rPr lang="en-US" smtClean="0"/>
              <a:pPr/>
              <a:t>1/23/25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456113809"/>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ADBD16-5BFB-4D9F-9646-C75D1B53BBB6}" type="datetimeFigureOut">
              <a:rPr lang="en-US" smtClean="0"/>
              <a:t>1/23/25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55114293"/>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DBD16-5BFB-4D9F-9646-C75D1B53BBB6}" type="datetimeFigureOut">
              <a:rPr lang="en-US" smtClean="0"/>
              <a:t>1/23/25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380219385"/>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3CADBD16-5BFB-4D9F-9646-C75D1B53BBB6}" type="datetimeFigureOut">
              <a:rPr lang="en-US" smtClean="0"/>
              <a:pPr/>
              <a:t>1/23/25</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C0722274-0FAA-4649-AA4E-4210F4F32167}" type="slidenum">
              <a:rPr lang="en-US" smtClean="0"/>
              <a:pPr/>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92665456"/>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3CADBD16-5BFB-4D9F-9646-C75D1B53BBB6}" type="datetimeFigureOut">
              <a:rPr lang="en-US" smtClean="0"/>
              <a:t>1/23/25</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114654084"/>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3CADBD16-5BFB-4D9F-9646-C75D1B53BBB6}" type="datetimeFigureOut">
              <a:rPr lang="en-US" smtClean="0"/>
              <a:pPr/>
              <a:t>1/23/25</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C0722274-0FAA-4649-AA4E-4210F4F32167}"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6021151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908874"/>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A5FD6D1-DCE6-E523-5920-14637D4D91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6ACABB-FA06-C4D5-21BF-B33FD61BD7C7}"/>
              </a:ext>
            </a:extLst>
          </p:cNvPr>
          <p:cNvSpPr>
            <a:spLocks noGrp="1"/>
          </p:cNvSpPr>
          <p:nvPr>
            <p:ph type="title"/>
          </p:nvPr>
        </p:nvSpPr>
        <p:spPr>
          <a:xfrm>
            <a:off x="581023" y="316653"/>
            <a:ext cx="11029949" cy="1334017"/>
          </a:xfrm>
        </p:spPr>
        <p:txBody>
          <a:bodyPr>
            <a:normAutofit/>
          </a:bodyPr>
          <a:lstStyle/>
          <a:p>
            <a:pPr algn="ctr"/>
            <a:r>
              <a:rPr lang="en-US" sz="4800" b="1" dirty="0">
                <a:solidFill>
                  <a:schemeClr val="tx1"/>
                </a:solidFill>
                <a:latin typeface="Arial Black" panose="020B0604020202020204" pitchFamily="34" charset="0"/>
                <a:cs typeface="Arial Black" panose="020B0604020202020204" pitchFamily="34" charset="0"/>
              </a:rPr>
              <a:t>Frankie Beverly Tribute</a:t>
            </a:r>
            <a:endParaRPr lang="en-US" sz="6600" b="1" dirty="0">
              <a:solidFill>
                <a:schemeClr val="tx1"/>
              </a:solidFill>
              <a:latin typeface="Arial Black" panose="020B0604020202020204" pitchFamily="34" charset="0"/>
              <a:cs typeface="Arial Black" panose="020B0604020202020204" pitchFamily="34" charset="0"/>
            </a:endParaRPr>
          </a:p>
        </p:txBody>
      </p:sp>
      <p:pic>
        <p:nvPicPr>
          <p:cNvPr id="4" name="Picture 3">
            <a:extLst>
              <a:ext uri="{FF2B5EF4-FFF2-40B4-BE49-F238E27FC236}">
                <a16:creationId xmlns:a16="http://schemas.microsoft.com/office/drawing/2014/main" id="{C5E9FDB2-66DC-2CB7-73F7-FBD297F3B6B6}"/>
              </a:ext>
            </a:extLst>
          </p:cNvPr>
          <p:cNvPicPr>
            <a:picLocks noChangeAspect="1"/>
          </p:cNvPicPr>
          <p:nvPr/>
        </p:nvPicPr>
        <p:blipFill>
          <a:blip r:embed="rId2"/>
          <a:srcRect t="3169" b="3169"/>
          <a:stretch/>
        </p:blipFill>
        <p:spPr>
          <a:xfrm>
            <a:off x="3450426" y="1960503"/>
            <a:ext cx="5291141" cy="3508604"/>
          </a:xfrm>
          <a:prstGeom prst="rect">
            <a:avLst/>
          </a:prstGeom>
        </p:spPr>
      </p:pic>
      <p:sp>
        <p:nvSpPr>
          <p:cNvPr id="3" name="Title 1">
            <a:extLst>
              <a:ext uri="{FF2B5EF4-FFF2-40B4-BE49-F238E27FC236}">
                <a16:creationId xmlns:a16="http://schemas.microsoft.com/office/drawing/2014/main" id="{FE7E31C5-8918-292D-AF21-CE7A2EA093B6}"/>
              </a:ext>
            </a:extLst>
          </p:cNvPr>
          <p:cNvSpPr txBox="1">
            <a:spLocks/>
          </p:cNvSpPr>
          <p:nvPr/>
        </p:nvSpPr>
        <p:spPr>
          <a:xfrm>
            <a:off x="383965" y="1062493"/>
            <a:ext cx="11424062" cy="3988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1800" b="1" dirty="0">
                <a:solidFill>
                  <a:schemeClr val="tx1"/>
                </a:solidFill>
                <a:latin typeface="Arial Black" panose="020B0604020202020204" pitchFamily="34" charset="0"/>
                <a:cs typeface="Arial Black" panose="020B0604020202020204" pitchFamily="34" charset="0"/>
              </a:rPr>
              <a:t>A consistent hit-maker on the R&amp;B charts for almost 50 years!</a:t>
            </a:r>
          </a:p>
        </p:txBody>
      </p:sp>
      <p:sp>
        <p:nvSpPr>
          <p:cNvPr id="6" name="TextBox 5">
            <a:extLst>
              <a:ext uri="{FF2B5EF4-FFF2-40B4-BE49-F238E27FC236}">
                <a16:creationId xmlns:a16="http://schemas.microsoft.com/office/drawing/2014/main" id="{AD715D41-51FC-9C68-9CA0-E436218035E6}"/>
              </a:ext>
            </a:extLst>
          </p:cNvPr>
          <p:cNvSpPr txBox="1"/>
          <p:nvPr/>
        </p:nvSpPr>
        <p:spPr>
          <a:xfrm>
            <a:off x="3047007" y="1388893"/>
            <a:ext cx="6097978" cy="369332"/>
          </a:xfrm>
          <a:prstGeom prst="rect">
            <a:avLst/>
          </a:prstGeom>
          <a:noFill/>
        </p:spPr>
        <p:txBody>
          <a:bodyPr wrap="square">
            <a:spAutoFit/>
          </a:bodyPr>
          <a:lstStyle/>
          <a:p>
            <a:pPr algn="ctr"/>
            <a:r>
              <a:rPr lang="en-US" sz="1800" b="1" dirty="0">
                <a:solidFill>
                  <a:schemeClr val="tx1"/>
                </a:solidFill>
                <a:latin typeface="Arial" panose="020B0604020202020204" pitchFamily="34" charset="0"/>
                <a:cs typeface="Arial" panose="020B0604020202020204" pitchFamily="34" charset="0"/>
              </a:rPr>
              <a:t>December 6, 1946 - September 10, 2024</a:t>
            </a:r>
          </a:p>
        </p:txBody>
      </p:sp>
    </p:spTree>
    <p:extLst>
      <p:ext uri="{BB962C8B-B14F-4D97-AF65-F5344CB8AC3E}">
        <p14:creationId xmlns:p14="http://schemas.microsoft.com/office/powerpoint/2010/main" val="1751303797"/>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2CD3315-5061-8D34-6809-557A0D3992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4654C-F76F-A6AE-71CE-24285EDD3769}"/>
              </a:ext>
            </a:extLst>
          </p:cNvPr>
          <p:cNvSpPr>
            <a:spLocks noGrp="1"/>
          </p:cNvSpPr>
          <p:nvPr>
            <p:ph type="title"/>
          </p:nvPr>
        </p:nvSpPr>
        <p:spPr>
          <a:xfrm>
            <a:off x="581024" y="376383"/>
            <a:ext cx="11029949" cy="1493172"/>
          </a:xfrm>
        </p:spPr>
        <p:txBody>
          <a:bodyPr>
            <a:normAutofit/>
          </a:bodyPr>
          <a:lstStyle/>
          <a:p>
            <a:pPr algn="ctr"/>
            <a:r>
              <a:rPr lang="en-US" sz="5400" b="1" dirty="0">
                <a:solidFill>
                  <a:schemeClr val="tx1"/>
                </a:solidFill>
                <a:latin typeface="Arial Black" panose="020B0604020202020204" pitchFamily="34" charset="0"/>
                <a:cs typeface="Arial Black" panose="020B0604020202020204" pitchFamily="34" charset="0"/>
              </a:rPr>
              <a:t>Sheldon Watts</a:t>
            </a:r>
            <a:br>
              <a:rPr lang="en-US" sz="5400" u="none" strike="noStrike" dirty="0">
                <a:solidFill>
                  <a:schemeClr val="tx1"/>
                </a:solidFill>
                <a:effectLst/>
              </a:rPr>
            </a:br>
            <a:r>
              <a:rPr lang="en-US" sz="4000" u="none" strike="noStrike" dirty="0">
                <a:solidFill>
                  <a:schemeClr val="tx1"/>
                </a:solidFill>
                <a:effectLst/>
              </a:rPr>
              <a:t>Founder's Remarks</a:t>
            </a:r>
            <a:endParaRPr lang="en-US" sz="8000" dirty="0">
              <a:solidFill>
                <a:schemeClr val="tx1"/>
              </a:solidFill>
            </a:endParaRPr>
          </a:p>
        </p:txBody>
      </p:sp>
      <p:pic>
        <p:nvPicPr>
          <p:cNvPr id="7" name="Picture 6">
            <a:extLst>
              <a:ext uri="{FF2B5EF4-FFF2-40B4-BE49-F238E27FC236}">
                <a16:creationId xmlns:a16="http://schemas.microsoft.com/office/drawing/2014/main" id="{EA68B96F-608E-444A-F959-18B871B52E42}"/>
              </a:ext>
            </a:extLst>
          </p:cNvPr>
          <p:cNvPicPr>
            <a:picLocks noChangeAspect="1"/>
          </p:cNvPicPr>
          <p:nvPr/>
        </p:nvPicPr>
        <p:blipFill>
          <a:blip r:embed="rId2"/>
          <a:stretch>
            <a:fillRect/>
          </a:stretch>
        </p:blipFill>
        <p:spPr>
          <a:xfrm>
            <a:off x="3982640" y="1321537"/>
            <a:ext cx="4226719" cy="4721676"/>
          </a:xfrm>
          <a:prstGeom prst="rect">
            <a:avLst/>
          </a:prstGeom>
        </p:spPr>
      </p:pic>
    </p:spTree>
    <p:extLst>
      <p:ext uri="{BB962C8B-B14F-4D97-AF65-F5344CB8AC3E}">
        <p14:creationId xmlns:p14="http://schemas.microsoft.com/office/powerpoint/2010/main" val="894930214"/>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1DD0FF3-2A26-B4E8-36A7-8FAD67B380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A6CAA0-9F2E-AE21-E6A9-D5BA929737C9}"/>
              </a:ext>
            </a:extLst>
          </p:cNvPr>
          <p:cNvSpPr>
            <a:spLocks noGrp="1"/>
          </p:cNvSpPr>
          <p:nvPr>
            <p:ph type="title"/>
          </p:nvPr>
        </p:nvSpPr>
        <p:spPr>
          <a:xfrm>
            <a:off x="581024" y="376382"/>
            <a:ext cx="11029949" cy="1547421"/>
          </a:xfrm>
        </p:spPr>
        <p:txBody>
          <a:bodyPr>
            <a:normAutofit/>
          </a:bodyPr>
          <a:lstStyle/>
          <a:p>
            <a:pPr algn="ctr"/>
            <a:r>
              <a:rPr lang="en-US" sz="4400" b="1" dirty="0">
                <a:solidFill>
                  <a:schemeClr val="tx1"/>
                </a:solidFill>
                <a:latin typeface="Arial Black" panose="020B0604020202020204" pitchFamily="34" charset="0"/>
                <a:cs typeface="Arial Black" panose="020B0604020202020204" pitchFamily="34" charset="0"/>
              </a:rPr>
              <a:t>A Person You Should Know</a:t>
            </a:r>
            <a:br>
              <a:rPr lang="en-US" sz="5400" u="none" strike="noStrike" dirty="0">
                <a:solidFill>
                  <a:schemeClr val="tx1"/>
                </a:solidFill>
                <a:effectLst/>
              </a:rPr>
            </a:br>
            <a:r>
              <a:rPr lang="en-US" sz="3200" b="1" u="none" strike="noStrike" dirty="0">
                <a:solidFill>
                  <a:schemeClr val="tx1"/>
                </a:solidFill>
                <a:effectLst/>
                <a:latin typeface="Arial" panose="020B0604020202020204" pitchFamily="34" charset="0"/>
                <a:cs typeface="Arial" panose="020B0604020202020204" pitchFamily="34" charset="0"/>
              </a:rPr>
              <a:t>Dr. Brittany Joy Ramsey</a:t>
            </a:r>
            <a:endParaRPr lang="en-US" sz="8000" b="1" dirty="0">
              <a:solidFill>
                <a:schemeClr val="tx1"/>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10D9C1B-2C0D-4EDF-6287-A7BACC5C7C12}"/>
              </a:ext>
            </a:extLst>
          </p:cNvPr>
          <p:cNvSpPr txBox="1">
            <a:spLocks/>
          </p:cNvSpPr>
          <p:nvPr/>
        </p:nvSpPr>
        <p:spPr>
          <a:xfrm>
            <a:off x="581024" y="1463883"/>
            <a:ext cx="11029949" cy="5736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2400" dirty="0">
                <a:solidFill>
                  <a:schemeClr val="tx1"/>
                </a:solidFill>
              </a:rPr>
              <a:t>Ms. United States of America</a:t>
            </a:r>
            <a:endParaRPr lang="en-US" sz="5400" dirty="0">
              <a:solidFill>
                <a:schemeClr val="tx1"/>
              </a:solidFill>
            </a:endParaRPr>
          </a:p>
        </p:txBody>
      </p:sp>
      <p:pic>
        <p:nvPicPr>
          <p:cNvPr id="5" name="Picture 4" descr="A person wearing a dress and holding a sash&#10;&#10;AI-generated content may be incorrect.">
            <a:extLst>
              <a:ext uri="{FF2B5EF4-FFF2-40B4-BE49-F238E27FC236}">
                <a16:creationId xmlns:a16="http://schemas.microsoft.com/office/drawing/2014/main" id="{8206D909-5B0D-5EFB-E48E-AFE52A8DA537}"/>
              </a:ext>
            </a:extLst>
          </p:cNvPr>
          <p:cNvPicPr>
            <a:picLocks noChangeAspect="1"/>
          </p:cNvPicPr>
          <p:nvPr/>
        </p:nvPicPr>
        <p:blipFill>
          <a:blip r:embed="rId2"/>
          <a:stretch>
            <a:fillRect/>
          </a:stretch>
        </p:blipFill>
        <p:spPr>
          <a:xfrm>
            <a:off x="2318657" y="1923803"/>
            <a:ext cx="2826327" cy="4239491"/>
          </a:xfrm>
          <a:prstGeom prst="rect">
            <a:avLst/>
          </a:prstGeom>
        </p:spPr>
      </p:pic>
      <p:sp>
        <p:nvSpPr>
          <p:cNvPr id="6" name="TextBox 5">
            <a:extLst>
              <a:ext uri="{FF2B5EF4-FFF2-40B4-BE49-F238E27FC236}">
                <a16:creationId xmlns:a16="http://schemas.microsoft.com/office/drawing/2014/main" id="{E7A3AB9A-6091-B112-4A1F-096C9B4036BE}"/>
              </a:ext>
            </a:extLst>
          </p:cNvPr>
          <p:cNvSpPr txBox="1"/>
          <p:nvPr/>
        </p:nvSpPr>
        <p:spPr>
          <a:xfrm>
            <a:off x="5438899" y="3011304"/>
            <a:ext cx="4880758" cy="1477328"/>
          </a:xfrm>
          <a:prstGeom prst="rect">
            <a:avLst/>
          </a:prstGeom>
          <a:noFill/>
        </p:spPr>
        <p:txBody>
          <a:bodyPr wrap="square" rtlCol="0">
            <a:spAutoFit/>
          </a:bodyPr>
          <a:lstStyle/>
          <a:p>
            <a:r>
              <a:rPr lang="en-US" sz="1800" b="0" i="0" u="none" strike="noStrike" dirty="0">
                <a:solidFill>
                  <a:srgbClr val="111111"/>
                </a:solidFill>
                <a:effectLst/>
                <a:latin typeface="Arial" panose="020B0604020202020204" pitchFamily="34" charset="0"/>
              </a:rPr>
              <a:t>Dr. Brittany Joy Ramsey, aka </a:t>
            </a:r>
            <a:r>
              <a:rPr lang="en-US" sz="1800" b="0" i="0" u="none" strike="noStrike" dirty="0" err="1">
                <a:solidFill>
                  <a:srgbClr val="111111"/>
                </a:solidFill>
                <a:effectLst/>
                <a:latin typeface="Arial" panose="020B0604020202020204" pitchFamily="34" charset="0"/>
              </a:rPr>
              <a:t>MsFitBritt</a:t>
            </a:r>
            <a:r>
              <a:rPr lang="en-US" sz="1800" b="0" i="0" u="none" strike="noStrike" dirty="0">
                <a:solidFill>
                  <a:srgbClr val="111111"/>
                </a:solidFill>
                <a:effectLst/>
                <a:latin typeface="Arial" panose="020B0604020202020204" pitchFamily="34" charset="0"/>
              </a:rPr>
              <a:t>, The Toning &amp; Muscle Mindset Coach, with over a decade of experience as a Physique Toning Expert, Figure Bodybuilding Pro, and Keynote Motivational Speaker.</a:t>
            </a:r>
            <a:endParaRPr lang="en-US" dirty="0"/>
          </a:p>
        </p:txBody>
      </p:sp>
    </p:spTree>
    <p:extLst>
      <p:ext uri="{BB962C8B-B14F-4D97-AF65-F5344CB8AC3E}">
        <p14:creationId xmlns:p14="http://schemas.microsoft.com/office/powerpoint/2010/main" val="3721376863"/>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CEFA673-F3EB-1362-86BC-1A1EE4EFF7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A0024-082D-1BD0-67B8-2DD4C9AE7BBF}"/>
              </a:ext>
            </a:extLst>
          </p:cNvPr>
          <p:cNvSpPr>
            <a:spLocks noGrp="1"/>
          </p:cNvSpPr>
          <p:nvPr>
            <p:ph type="title"/>
          </p:nvPr>
        </p:nvSpPr>
        <p:spPr>
          <a:xfrm>
            <a:off x="616650" y="1834077"/>
            <a:ext cx="5356638" cy="1594923"/>
          </a:xfrm>
        </p:spPr>
        <p:txBody>
          <a:bodyPr>
            <a:normAutofit/>
          </a:bodyPr>
          <a:lstStyle/>
          <a:p>
            <a:r>
              <a:rPr lang="en-US" sz="5400" b="1" dirty="0">
                <a:solidFill>
                  <a:schemeClr val="tx1"/>
                </a:solidFill>
                <a:latin typeface="Arial Black" panose="020B0604020202020204" pitchFamily="34" charset="0"/>
                <a:cs typeface="Arial Black" panose="020B0604020202020204" pitchFamily="34" charset="0"/>
              </a:rPr>
              <a:t>EVENT SPONSORS</a:t>
            </a:r>
            <a:endParaRPr lang="en-US" sz="8000" dirty="0">
              <a:solidFill>
                <a:schemeClr val="tx1"/>
              </a:solidFill>
            </a:endParaRPr>
          </a:p>
        </p:txBody>
      </p:sp>
      <p:pic>
        <p:nvPicPr>
          <p:cNvPr id="7" name="Picture 6">
            <a:extLst>
              <a:ext uri="{FF2B5EF4-FFF2-40B4-BE49-F238E27FC236}">
                <a16:creationId xmlns:a16="http://schemas.microsoft.com/office/drawing/2014/main" id="{F6354480-6489-F0D2-B45D-ED61D1705976}"/>
              </a:ext>
            </a:extLst>
          </p:cNvPr>
          <p:cNvPicPr>
            <a:picLocks noChangeAspect="1"/>
          </p:cNvPicPr>
          <p:nvPr/>
        </p:nvPicPr>
        <p:blipFill>
          <a:blip r:embed="rId2"/>
          <a:srcRect/>
          <a:stretch/>
        </p:blipFill>
        <p:spPr>
          <a:xfrm>
            <a:off x="5811986" y="383384"/>
            <a:ext cx="4840180" cy="6268680"/>
          </a:xfrm>
          <a:prstGeom prst="rect">
            <a:avLst/>
          </a:prstGeom>
        </p:spPr>
      </p:pic>
    </p:spTree>
    <p:extLst>
      <p:ext uri="{BB962C8B-B14F-4D97-AF65-F5344CB8AC3E}">
        <p14:creationId xmlns:p14="http://schemas.microsoft.com/office/powerpoint/2010/main" val="4073854422"/>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C1378A6-98E9-8A86-0917-FBD70BD88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88ABF6-C2DF-6E6D-192F-2A33787E434B}"/>
              </a:ext>
            </a:extLst>
          </p:cNvPr>
          <p:cNvSpPr>
            <a:spLocks noGrp="1"/>
          </p:cNvSpPr>
          <p:nvPr>
            <p:ph type="title"/>
          </p:nvPr>
        </p:nvSpPr>
        <p:spPr>
          <a:xfrm>
            <a:off x="364329" y="390671"/>
            <a:ext cx="11463339" cy="1450004"/>
          </a:xfrm>
        </p:spPr>
        <p:txBody>
          <a:bodyPr>
            <a:normAutofit/>
          </a:bodyPr>
          <a:lstStyle/>
          <a:p>
            <a:pPr algn="ctr"/>
            <a:r>
              <a:rPr lang="en-US" sz="4800" b="1" spc="0" dirty="0">
                <a:solidFill>
                  <a:schemeClr val="tx1"/>
                </a:solidFill>
                <a:latin typeface="Arial Black" panose="020B0604020202020204" pitchFamily="34" charset="0"/>
                <a:cs typeface="Arial Black" panose="020B0604020202020204" pitchFamily="34" charset="0"/>
              </a:rPr>
              <a:t>Champion Sponsor Remarks</a:t>
            </a:r>
            <a:br>
              <a:rPr lang="en-US" sz="5400" u="none" strike="noStrike" spc="0" dirty="0">
                <a:solidFill>
                  <a:schemeClr val="tx1"/>
                </a:solidFill>
                <a:effectLst/>
                <a:latin typeface="Arial" panose="020B0604020202020204" pitchFamily="34" charset="0"/>
                <a:cs typeface="Arial" panose="020B0604020202020204" pitchFamily="34" charset="0"/>
              </a:rPr>
            </a:br>
            <a:r>
              <a:rPr lang="en-US" sz="4000" spc="0" dirty="0">
                <a:solidFill>
                  <a:schemeClr val="tx1"/>
                </a:solidFill>
                <a:latin typeface="Arial" panose="020B0604020202020204" pitchFamily="34" charset="0"/>
                <a:cs typeface="Arial" panose="020B0604020202020204" pitchFamily="34" charset="0"/>
              </a:rPr>
              <a:t>Broadview Park District</a:t>
            </a:r>
            <a:endParaRPr lang="en-US" sz="8000" spc="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A662835-0521-CF10-55D9-5C71ACF66893}"/>
              </a:ext>
            </a:extLst>
          </p:cNvPr>
          <p:cNvPicPr>
            <a:picLocks noChangeAspect="1"/>
          </p:cNvPicPr>
          <p:nvPr/>
        </p:nvPicPr>
        <p:blipFill>
          <a:blip r:embed="rId2"/>
          <a:srcRect/>
          <a:stretch/>
        </p:blipFill>
        <p:spPr>
          <a:xfrm>
            <a:off x="3982638" y="1597590"/>
            <a:ext cx="4226719" cy="4226719"/>
          </a:xfrm>
          <a:prstGeom prst="ellipse">
            <a:avLst/>
          </a:prstGeom>
          <a:ln>
            <a:noFill/>
          </a:ln>
          <a:effectLst>
            <a:softEdge rad="112500"/>
          </a:effectLst>
        </p:spPr>
      </p:pic>
    </p:spTree>
    <p:extLst>
      <p:ext uri="{BB962C8B-B14F-4D97-AF65-F5344CB8AC3E}">
        <p14:creationId xmlns:p14="http://schemas.microsoft.com/office/powerpoint/2010/main" val="641977300"/>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7F909FC-994F-2787-9423-C8350BC59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18A2F-C6B9-EA50-833A-38429102E335}"/>
              </a:ext>
            </a:extLst>
          </p:cNvPr>
          <p:cNvSpPr>
            <a:spLocks noGrp="1"/>
          </p:cNvSpPr>
          <p:nvPr>
            <p:ph type="title"/>
          </p:nvPr>
        </p:nvSpPr>
        <p:spPr>
          <a:xfrm>
            <a:off x="581024" y="260574"/>
            <a:ext cx="11029949" cy="2052492"/>
          </a:xfrm>
        </p:spPr>
        <p:txBody>
          <a:bodyPr>
            <a:normAutofit/>
          </a:bodyPr>
          <a:lstStyle/>
          <a:p>
            <a:pPr algn="ctr"/>
            <a:r>
              <a:rPr lang="en-US" sz="5400" b="1" dirty="0">
                <a:solidFill>
                  <a:schemeClr val="tx1"/>
                </a:solidFill>
                <a:latin typeface="Arial Black" panose="020B0604020202020204" pitchFamily="34" charset="0"/>
                <a:cs typeface="Arial Black" panose="020B0604020202020204" pitchFamily="34" charset="0"/>
              </a:rPr>
              <a:t>Video Montage #1</a:t>
            </a:r>
            <a:br>
              <a:rPr lang="en-US" sz="5400" u="none" strike="noStrike" dirty="0">
                <a:solidFill>
                  <a:schemeClr val="tx1"/>
                </a:solidFill>
                <a:effectLst/>
                <a:latin typeface="Arial" panose="020B0604020202020204" pitchFamily="34" charset="0"/>
                <a:cs typeface="Arial" panose="020B0604020202020204" pitchFamily="34" charset="0"/>
              </a:rPr>
            </a:br>
            <a:r>
              <a:rPr lang="en-US" sz="4000" u="none" strike="noStrike" dirty="0">
                <a:solidFill>
                  <a:schemeClr val="tx1"/>
                </a:solidFill>
                <a:effectLst/>
                <a:latin typeface="Arial" panose="020B0604020202020204" pitchFamily="34" charset="0"/>
                <a:cs typeface="Arial" panose="020B0604020202020204" pitchFamily="34" charset="0"/>
              </a:rPr>
              <a:t>"The Life and Legacy of </a:t>
            </a:r>
            <a:br>
              <a:rPr lang="en-US" sz="4000" u="none" strike="noStrike" dirty="0">
                <a:solidFill>
                  <a:schemeClr val="tx1"/>
                </a:solidFill>
                <a:effectLst/>
                <a:latin typeface="Arial" panose="020B0604020202020204" pitchFamily="34" charset="0"/>
                <a:cs typeface="Arial" panose="020B0604020202020204" pitchFamily="34" charset="0"/>
              </a:rPr>
            </a:br>
            <a:r>
              <a:rPr lang="en-US" sz="4000" u="none" strike="noStrike" dirty="0">
                <a:solidFill>
                  <a:schemeClr val="tx1"/>
                </a:solidFill>
                <a:effectLst/>
                <a:latin typeface="Arial" panose="020B0604020202020204" pitchFamily="34" charset="0"/>
                <a:cs typeface="Arial" panose="020B0604020202020204" pitchFamily="34" charset="0"/>
              </a:rPr>
              <a:t>Dr. Martin Luther King Jr."</a:t>
            </a:r>
            <a:endParaRPr lang="en-US" sz="80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293691A-8934-7CD5-C1D9-2E74E783DB55}"/>
              </a:ext>
            </a:extLst>
          </p:cNvPr>
          <p:cNvPicPr>
            <a:picLocks noChangeAspect="1"/>
          </p:cNvPicPr>
          <p:nvPr/>
        </p:nvPicPr>
        <p:blipFill>
          <a:blip r:embed="rId2"/>
          <a:srcRect/>
          <a:stretch/>
        </p:blipFill>
        <p:spPr>
          <a:xfrm>
            <a:off x="3198612" y="2327350"/>
            <a:ext cx="5794771" cy="3676251"/>
          </a:xfrm>
          <a:prstGeom prst="rect">
            <a:avLst/>
          </a:prstGeom>
        </p:spPr>
      </p:pic>
    </p:spTree>
    <p:extLst>
      <p:ext uri="{BB962C8B-B14F-4D97-AF65-F5344CB8AC3E}">
        <p14:creationId xmlns:p14="http://schemas.microsoft.com/office/powerpoint/2010/main" val="876035476"/>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C02F196-E55F-349A-2B5C-6CB64AB3E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32236-98B7-EF05-D62C-806FBD72D293}"/>
              </a:ext>
            </a:extLst>
          </p:cNvPr>
          <p:cNvSpPr>
            <a:spLocks noGrp="1"/>
          </p:cNvSpPr>
          <p:nvPr>
            <p:ph type="title"/>
          </p:nvPr>
        </p:nvSpPr>
        <p:spPr>
          <a:xfrm>
            <a:off x="581025" y="417735"/>
            <a:ext cx="11029949" cy="1785937"/>
          </a:xfrm>
        </p:spPr>
        <p:txBody>
          <a:bodyPr>
            <a:normAutofit/>
          </a:bodyPr>
          <a:lstStyle/>
          <a:p>
            <a:pPr algn="ctr"/>
            <a:r>
              <a:rPr lang="en-US" sz="5400" b="1" dirty="0">
                <a:solidFill>
                  <a:schemeClr val="tx1"/>
                </a:solidFill>
                <a:latin typeface="Arial Black" panose="020B0604020202020204" pitchFamily="34" charset="0"/>
                <a:cs typeface="Arial Black" panose="020B0604020202020204" pitchFamily="34" charset="0"/>
              </a:rPr>
              <a:t>Presentation</a:t>
            </a:r>
            <a:br>
              <a:rPr lang="en-US" sz="5400" u="none" strike="noStrike" dirty="0">
                <a:solidFill>
                  <a:schemeClr val="tx1"/>
                </a:solidFill>
                <a:effectLst/>
              </a:rPr>
            </a:br>
            <a:r>
              <a:rPr lang="en-US" sz="4000" u="none" strike="noStrike" dirty="0">
                <a:solidFill>
                  <a:schemeClr val="tx1"/>
                </a:solidFill>
                <a:effectLst/>
              </a:rPr>
              <a:t>F.O.C.U.O.S Youth Organization</a:t>
            </a:r>
            <a:endParaRPr lang="en-US" sz="8000" dirty="0">
              <a:solidFill>
                <a:schemeClr val="tx1"/>
              </a:solidFill>
            </a:endParaRPr>
          </a:p>
        </p:txBody>
      </p:sp>
      <p:pic>
        <p:nvPicPr>
          <p:cNvPr id="4" name="Picture 3">
            <a:extLst>
              <a:ext uri="{FF2B5EF4-FFF2-40B4-BE49-F238E27FC236}">
                <a16:creationId xmlns:a16="http://schemas.microsoft.com/office/drawing/2014/main" id="{BF0DCE15-7E08-635B-B17C-8DEB4D9F9906}"/>
              </a:ext>
            </a:extLst>
          </p:cNvPr>
          <p:cNvPicPr>
            <a:picLocks noChangeAspect="1"/>
          </p:cNvPicPr>
          <p:nvPr/>
        </p:nvPicPr>
        <p:blipFill>
          <a:blip r:embed="rId2"/>
          <a:stretch>
            <a:fillRect/>
          </a:stretch>
        </p:blipFill>
        <p:spPr>
          <a:xfrm>
            <a:off x="474385" y="2536031"/>
            <a:ext cx="3935676" cy="1785937"/>
          </a:xfrm>
          <a:prstGeom prst="rect">
            <a:avLst/>
          </a:prstGeom>
        </p:spPr>
      </p:pic>
      <p:pic>
        <p:nvPicPr>
          <p:cNvPr id="6" name="Picture 5">
            <a:extLst>
              <a:ext uri="{FF2B5EF4-FFF2-40B4-BE49-F238E27FC236}">
                <a16:creationId xmlns:a16="http://schemas.microsoft.com/office/drawing/2014/main" id="{AFEDE306-CCF2-A179-9AB5-9D2D99D72A2F}"/>
              </a:ext>
            </a:extLst>
          </p:cNvPr>
          <p:cNvPicPr>
            <a:picLocks noChangeAspect="1"/>
          </p:cNvPicPr>
          <p:nvPr/>
        </p:nvPicPr>
        <p:blipFill>
          <a:blip r:embed="rId3"/>
          <a:stretch>
            <a:fillRect/>
          </a:stretch>
        </p:blipFill>
        <p:spPr>
          <a:xfrm>
            <a:off x="4467248" y="2078850"/>
            <a:ext cx="3600400" cy="2700300"/>
          </a:xfrm>
          <a:prstGeom prst="rect">
            <a:avLst/>
          </a:prstGeom>
        </p:spPr>
      </p:pic>
      <p:pic>
        <p:nvPicPr>
          <p:cNvPr id="9" name="Picture 8">
            <a:extLst>
              <a:ext uri="{FF2B5EF4-FFF2-40B4-BE49-F238E27FC236}">
                <a16:creationId xmlns:a16="http://schemas.microsoft.com/office/drawing/2014/main" id="{CA7D88A5-5667-A573-03CD-13803469A2DF}"/>
              </a:ext>
            </a:extLst>
          </p:cNvPr>
          <p:cNvPicPr>
            <a:picLocks noChangeAspect="1"/>
          </p:cNvPicPr>
          <p:nvPr/>
        </p:nvPicPr>
        <p:blipFill>
          <a:blip r:embed="rId4"/>
          <a:srcRect t="16931" b="16931"/>
          <a:stretch/>
        </p:blipFill>
        <p:spPr>
          <a:xfrm>
            <a:off x="8139159" y="2536031"/>
            <a:ext cx="3600400" cy="1785938"/>
          </a:xfrm>
          <a:prstGeom prst="rect">
            <a:avLst/>
          </a:prstGeom>
        </p:spPr>
      </p:pic>
    </p:spTree>
    <p:extLst>
      <p:ext uri="{BB962C8B-B14F-4D97-AF65-F5344CB8AC3E}">
        <p14:creationId xmlns:p14="http://schemas.microsoft.com/office/powerpoint/2010/main" val="1724258313"/>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7392F71-B371-C772-69A2-59EE58901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FEEEE-9C0D-BF23-47C4-FDF5D3659B76}"/>
              </a:ext>
            </a:extLst>
          </p:cNvPr>
          <p:cNvSpPr>
            <a:spLocks noGrp="1"/>
          </p:cNvSpPr>
          <p:nvPr>
            <p:ph type="title"/>
          </p:nvPr>
        </p:nvSpPr>
        <p:spPr>
          <a:xfrm>
            <a:off x="581025" y="417735"/>
            <a:ext cx="11029949" cy="1661115"/>
          </a:xfrm>
        </p:spPr>
        <p:txBody>
          <a:bodyPr>
            <a:normAutofit/>
          </a:bodyPr>
          <a:lstStyle/>
          <a:p>
            <a:pPr algn="ctr"/>
            <a:r>
              <a:rPr lang="en-US" sz="5400" b="1" dirty="0">
                <a:solidFill>
                  <a:schemeClr val="tx1"/>
                </a:solidFill>
                <a:latin typeface="Arial Black" panose="020B0604020202020204" pitchFamily="34" charset="0"/>
                <a:cs typeface="Arial Black" panose="020B0604020202020204" pitchFamily="34" charset="0"/>
              </a:rPr>
              <a:t>Tribute to MLK</a:t>
            </a:r>
            <a:br>
              <a:rPr lang="en-US" sz="5400" u="none" strike="noStrike" dirty="0">
                <a:solidFill>
                  <a:schemeClr val="tx1"/>
                </a:solidFill>
                <a:effectLst/>
              </a:rPr>
            </a:br>
            <a:r>
              <a:rPr lang="en-US" sz="4000" u="none" strike="noStrike" dirty="0">
                <a:solidFill>
                  <a:schemeClr val="tx1"/>
                </a:solidFill>
                <a:effectLst/>
              </a:rPr>
              <a:t>Happy Birthday!</a:t>
            </a:r>
            <a:endParaRPr lang="en-US" sz="8000" dirty="0">
              <a:solidFill>
                <a:schemeClr val="tx1"/>
              </a:solidFill>
            </a:endParaRPr>
          </a:p>
        </p:txBody>
      </p:sp>
      <p:pic>
        <p:nvPicPr>
          <p:cNvPr id="6" name="Picture 5">
            <a:extLst>
              <a:ext uri="{FF2B5EF4-FFF2-40B4-BE49-F238E27FC236}">
                <a16:creationId xmlns:a16="http://schemas.microsoft.com/office/drawing/2014/main" id="{A8845BCC-12B6-B572-6418-C89FEB0841E0}"/>
              </a:ext>
            </a:extLst>
          </p:cNvPr>
          <p:cNvPicPr>
            <a:picLocks noChangeAspect="1"/>
          </p:cNvPicPr>
          <p:nvPr/>
        </p:nvPicPr>
        <p:blipFill>
          <a:blip r:embed="rId2"/>
          <a:srcRect/>
          <a:stretch/>
        </p:blipFill>
        <p:spPr>
          <a:xfrm>
            <a:off x="2414209" y="2078850"/>
            <a:ext cx="7363582" cy="3133179"/>
          </a:xfrm>
          <a:prstGeom prst="rect">
            <a:avLst/>
          </a:prstGeom>
        </p:spPr>
      </p:pic>
    </p:spTree>
    <p:extLst>
      <p:ext uri="{BB962C8B-B14F-4D97-AF65-F5344CB8AC3E}">
        <p14:creationId xmlns:p14="http://schemas.microsoft.com/office/powerpoint/2010/main" val="2587588339"/>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523C69-975E-9C51-94C7-356DFFB9C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43A97-D87F-2A5D-677A-CD2512EEC7D8}"/>
              </a:ext>
            </a:extLst>
          </p:cNvPr>
          <p:cNvSpPr>
            <a:spLocks noGrp="1"/>
          </p:cNvSpPr>
          <p:nvPr>
            <p:ph type="title"/>
          </p:nvPr>
        </p:nvSpPr>
        <p:spPr>
          <a:xfrm>
            <a:off x="771304" y="478255"/>
            <a:ext cx="10649390" cy="2649224"/>
          </a:xfrm>
        </p:spPr>
        <p:txBody>
          <a:bodyPr>
            <a:normAutofit/>
          </a:bodyPr>
          <a:lstStyle/>
          <a:p>
            <a:pPr algn="ctr"/>
            <a:r>
              <a:rPr lang="en-US" sz="5400" b="1" dirty="0">
                <a:solidFill>
                  <a:schemeClr val="tx1"/>
                </a:solidFill>
                <a:latin typeface="Arial Black" panose="020B0604020202020204" pitchFamily="34" charset="0"/>
                <a:cs typeface="Arial Black" panose="020B0604020202020204" pitchFamily="34" charset="0"/>
              </a:rPr>
              <a:t>Alliance for Civic Engagement (ACE)</a:t>
            </a:r>
            <a:br>
              <a:rPr lang="en-US" sz="5400" u="none" strike="noStrike" dirty="0">
                <a:solidFill>
                  <a:schemeClr val="tx1"/>
                </a:solidFill>
                <a:effectLst/>
                <a:latin typeface="Arial" panose="020B0604020202020204" pitchFamily="34" charset="0"/>
                <a:cs typeface="Arial" panose="020B0604020202020204" pitchFamily="34" charset="0"/>
              </a:rPr>
            </a:br>
            <a:r>
              <a:rPr lang="en-US" sz="3200" b="1" u="none" strike="noStrike" dirty="0">
                <a:solidFill>
                  <a:schemeClr val="tx1"/>
                </a:solidFill>
                <a:effectLst/>
                <a:latin typeface="Arial" panose="020B0604020202020204" pitchFamily="34" charset="0"/>
                <a:cs typeface="Arial" panose="020B0604020202020204" pitchFamily="34" charset="0"/>
              </a:rPr>
              <a:t>Dr. MLK Jr. Day Unity Brunch </a:t>
            </a:r>
            <a:br>
              <a:rPr lang="en-US" sz="3200" b="1" u="none" strike="noStrike" dirty="0">
                <a:solidFill>
                  <a:schemeClr val="tx1"/>
                </a:solidFill>
                <a:effectLst/>
                <a:latin typeface="Arial" panose="020B0604020202020204" pitchFamily="34" charset="0"/>
                <a:cs typeface="Arial" panose="020B0604020202020204" pitchFamily="34" charset="0"/>
              </a:rPr>
            </a:br>
            <a:r>
              <a:rPr lang="en-US" sz="3200" b="1" u="none" strike="noStrike" dirty="0">
                <a:solidFill>
                  <a:schemeClr val="tx1"/>
                </a:solidFill>
                <a:effectLst/>
                <a:latin typeface="Arial" panose="020B0604020202020204" pitchFamily="34" charset="0"/>
                <a:cs typeface="Arial" panose="020B0604020202020204" pitchFamily="34" charset="0"/>
              </a:rPr>
              <a:t>Award Presentations</a:t>
            </a:r>
            <a:endParaRPr lang="en-US" sz="8000" b="1"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18C4377-3262-8CCA-790B-87B483404EBC}"/>
              </a:ext>
            </a:extLst>
          </p:cNvPr>
          <p:cNvPicPr>
            <a:picLocks noChangeAspect="1"/>
          </p:cNvPicPr>
          <p:nvPr/>
        </p:nvPicPr>
        <p:blipFill>
          <a:blip r:embed="rId2"/>
          <a:srcRect/>
          <a:stretch/>
        </p:blipFill>
        <p:spPr>
          <a:xfrm>
            <a:off x="4568393" y="4268432"/>
            <a:ext cx="3055208" cy="1741469"/>
          </a:xfrm>
          <a:prstGeom prst="rect">
            <a:avLst/>
          </a:prstGeom>
        </p:spPr>
      </p:pic>
      <p:sp>
        <p:nvSpPr>
          <p:cNvPr id="4" name="TextBox 3">
            <a:extLst>
              <a:ext uri="{FF2B5EF4-FFF2-40B4-BE49-F238E27FC236}">
                <a16:creationId xmlns:a16="http://schemas.microsoft.com/office/drawing/2014/main" id="{AF74E13D-7A0C-67B2-4D91-18A7258646C5}"/>
              </a:ext>
            </a:extLst>
          </p:cNvPr>
          <p:cNvSpPr txBox="1"/>
          <p:nvPr/>
        </p:nvSpPr>
        <p:spPr>
          <a:xfrm>
            <a:off x="3081335" y="2956029"/>
            <a:ext cx="6029325" cy="1200329"/>
          </a:xfrm>
          <a:prstGeom prst="rect">
            <a:avLst/>
          </a:prstGeom>
          <a:noFill/>
        </p:spPr>
        <p:txBody>
          <a:bodyPr wrap="square">
            <a:spAutoFit/>
          </a:bodyPr>
          <a:lstStyle/>
          <a:p>
            <a:pPr algn="ctr" rtl="0"/>
            <a:r>
              <a:rPr lang="en-US" sz="2400" u="none" strike="noStrike" dirty="0">
                <a:solidFill>
                  <a:srgbClr val="222222"/>
                </a:solidFill>
                <a:effectLst/>
                <a:latin typeface="Arial" panose="020B0604020202020204" pitchFamily="34" charset="0"/>
                <a:cs typeface="Arial" panose="020B0604020202020204" pitchFamily="34" charset="0"/>
              </a:rPr>
              <a:t>Youth Trailblazer Award</a:t>
            </a:r>
          </a:p>
          <a:p>
            <a:pPr algn="ctr" rtl="0"/>
            <a:r>
              <a:rPr lang="en-US" sz="2400" u="none" strike="noStrike" dirty="0">
                <a:solidFill>
                  <a:srgbClr val="222222"/>
                </a:solidFill>
                <a:effectLst/>
                <a:latin typeface="Arial" panose="020B0604020202020204" pitchFamily="34" charset="0"/>
                <a:cs typeface="Arial" panose="020B0604020202020204" pitchFamily="34" charset="0"/>
              </a:rPr>
              <a:t>Excellence in Public Safety Award</a:t>
            </a:r>
          </a:p>
          <a:p>
            <a:pPr algn="ctr" rtl="0"/>
            <a:r>
              <a:rPr lang="en-US" sz="2400" u="none" strike="noStrike" dirty="0">
                <a:solidFill>
                  <a:srgbClr val="222222"/>
                </a:solidFill>
                <a:effectLst/>
                <a:latin typeface="Arial" panose="020B0604020202020204" pitchFamily="34" charset="0"/>
                <a:cs typeface="Arial" panose="020B0604020202020204" pitchFamily="34" charset="0"/>
              </a:rPr>
              <a:t>Ruby Lofton Community Impact Award</a:t>
            </a:r>
          </a:p>
        </p:txBody>
      </p:sp>
    </p:spTree>
    <p:extLst>
      <p:ext uri="{BB962C8B-B14F-4D97-AF65-F5344CB8AC3E}">
        <p14:creationId xmlns:p14="http://schemas.microsoft.com/office/powerpoint/2010/main" val="1698283168"/>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1CB56D3-97AC-5944-4431-45FD5530A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985C7-2EE3-FAC9-64E7-CEBA8A220010}"/>
              </a:ext>
            </a:extLst>
          </p:cNvPr>
          <p:cNvSpPr>
            <a:spLocks noGrp="1"/>
          </p:cNvSpPr>
          <p:nvPr>
            <p:ph type="title"/>
          </p:nvPr>
        </p:nvSpPr>
        <p:spPr>
          <a:xfrm>
            <a:off x="530906" y="353393"/>
            <a:ext cx="11130185" cy="507583"/>
          </a:xfrm>
        </p:spPr>
        <p:txBody>
          <a:bodyPr>
            <a:normAutofit fontScale="90000"/>
          </a:bodyPr>
          <a:lstStyle/>
          <a:p>
            <a:pPr algn="ctr"/>
            <a:r>
              <a:rPr lang="en-US" sz="2800" u="none" strike="noStrike" dirty="0">
                <a:solidFill>
                  <a:schemeClr val="tx1"/>
                </a:solidFill>
                <a:effectLst/>
              </a:rPr>
              <a:t>Dr. MLK Jr. Day Unity Brunch Award Presentations</a:t>
            </a:r>
            <a:endParaRPr lang="en-US" sz="7200" dirty="0">
              <a:solidFill>
                <a:schemeClr val="tx1"/>
              </a:solidFill>
            </a:endParaRPr>
          </a:p>
        </p:txBody>
      </p:sp>
      <p:sp>
        <p:nvSpPr>
          <p:cNvPr id="4" name="TextBox 3">
            <a:extLst>
              <a:ext uri="{FF2B5EF4-FFF2-40B4-BE49-F238E27FC236}">
                <a16:creationId xmlns:a16="http://schemas.microsoft.com/office/drawing/2014/main" id="{5797EBEB-18A2-08C1-E0EF-541F38FAF1AE}"/>
              </a:ext>
            </a:extLst>
          </p:cNvPr>
          <p:cNvSpPr txBox="1"/>
          <p:nvPr/>
        </p:nvSpPr>
        <p:spPr>
          <a:xfrm>
            <a:off x="1114827" y="1497593"/>
            <a:ext cx="9962342" cy="4154984"/>
          </a:xfrm>
          <a:prstGeom prst="rect">
            <a:avLst/>
          </a:prstGeom>
          <a:noFill/>
        </p:spPr>
        <p:txBody>
          <a:bodyPr wrap="square">
            <a:spAutoFit/>
          </a:bodyPr>
          <a:lstStyle/>
          <a:p>
            <a:pPr algn="ctr" rtl="0"/>
            <a:r>
              <a:rPr lang="en-US" i="0" u="none" strike="noStrike" dirty="0">
                <a:solidFill>
                  <a:srgbClr val="222222"/>
                </a:solidFill>
                <a:effectLst/>
                <a:latin typeface="Arial" panose="020B0604020202020204" pitchFamily="34" charset="0"/>
                <a:cs typeface="Arial" panose="020B0604020202020204" pitchFamily="34" charset="0"/>
              </a:rPr>
              <a:t>The ACE Youth Trailblazer Award is presented in recognition and celebration of the outstanding achievements, accomplishments, and exceptional leadership displayed by a young visionary in the community. ACE is honored to highlight the award recipient's exceptional qualities that blazes the trail for others to follow and exemplifies the values that Dr. King stood for.</a:t>
            </a:r>
          </a:p>
          <a:p>
            <a:pPr algn="ctr" rtl="0"/>
            <a:endParaRPr lang="en-US" sz="2400" b="1" i="0" u="none" strike="noStrike" dirty="0">
              <a:solidFill>
                <a:srgbClr val="222222"/>
              </a:solidFill>
              <a:effectLst/>
              <a:latin typeface="Arial" panose="020B0604020202020204" pitchFamily="34" charset="0"/>
              <a:cs typeface="Arial" panose="020B0604020202020204" pitchFamily="34" charset="0"/>
            </a:endParaRPr>
          </a:p>
          <a:p>
            <a:pPr algn="ctr" rtl="0"/>
            <a:endParaRPr lang="en-US" sz="2400" b="1" dirty="0">
              <a:solidFill>
                <a:srgbClr val="222222"/>
              </a:solidFill>
              <a:latin typeface="Arial" panose="020B0604020202020204" pitchFamily="34" charset="0"/>
              <a:cs typeface="Arial" panose="020B0604020202020204" pitchFamily="34" charset="0"/>
            </a:endParaRPr>
          </a:p>
          <a:p>
            <a:pPr algn="ctr" rtl="0"/>
            <a:endParaRPr lang="en-US" sz="2400" b="1" i="0" u="none" strike="noStrike" dirty="0">
              <a:solidFill>
                <a:srgbClr val="222222"/>
              </a:solidFill>
              <a:effectLst/>
              <a:latin typeface="Arial" panose="020B0604020202020204" pitchFamily="34" charset="0"/>
              <a:cs typeface="Arial" panose="020B0604020202020204" pitchFamily="34" charset="0"/>
            </a:endParaRPr>
          </a:p>
          <a:p>
            <a:pPr algn="ctr" rtl="0"/>
            <a:endParaRPr lang="en-US" sz="2400" b="1" dirty="0">
              <a:solidFill>
                <a:srgbClr val="222222"/>
              </a:solidFill>
              <a:latin typeface="Arial" panose="020B0604020202020204" pitchFamily="34" charset="0"/>
              <a:cs typeface="Arial" panose="020B0604020202020204" pitchFamily="34" charset="0"/>
            </a:endParaRPr>
          </a:p>
          <a:p>
            <a:pPr algn="ctr" rtl="0"/>
            <a:endParaRPr lang="en-US" sz="2400" b="1" dirty="0">
              <a:solidFill>
                <a:srgbClr val="222222"/>
              </a:solidFill>
              <a:latin typeface="Arial" panose="020B0604020202020204" pitchFamily="34" charset="0"/>
              <a:cs typeface="Arial" panose="020B0604020202020204" pitchFamily="34" charset="0"/>
            </a:endParaRPr>
          </a:p>
          <a:p>
            <a:pPr algn="ctr" rtl="0"/>
            <a:endParaRPr lang="en-US" sz="2400" b="1" i="0" u="none" strike="noStrike" dirty="0">
              <a:solidFill>
                <a:srgbClr val="222222"/>
              </a:solidFill>
              <a:effectLst/>
              <a:latin typeface="Arial" panose="020B0604020202020204" pitchFamily="34" charset="0"/>
              <a:cs typeface="Arial" panose="020B0604020202020204" pitchFamily="34" charset="0"/>
            </a:endParaRPr>
          </a:p>
          <a:p>
            <a:pPr algn="ctr" rtl="0"/>
            <a:endParaRPr lang="en-US" sz="2400" b="1" i="0" u="none" strike="noStrike" dirty="0">
              <a:solidFill>
                <a:srgbClr val="222222"/>
              </a:solidFill>
              <a:effectLst/>
              <a:latin typeface="Arial" panose="020B0604020202020204" pitchFamily="34" charset="0"/>
              <a:cs typeface="Arial" panose="020B0604020202020204" pitchFamily="34" charset="0"/>
            </a:endParaRPr>
          </a:p>
          <a:p>
            <a:pPr algn="ctr" rtl="0"/>
            <a:r>
              <a:rPr lang="en-US" sz="2400" b="1" i="0" u="none" strike="noStrike" dirty="0">
                <a:solidFill>
                  <a:srgbClr val="222222"/>
                </a:solidFill>
                <a:effectLst/>
                <a:latin typeface="Arial" panose="020B0604020202020204" pitchFamily="34" charset="0"/>
                <a:cs typeface="Arial" panose="020B0604020202020204" pitchFamily="34" charset="0"/>
              </a:rPr>
              <a:t>Award Presented to: Joseph "JoJo" </a:t>
            </a:r>
            <a:r>
              <a:rPr lang="en-US" sz="2400" b="1" i="0" u="none" strike="noStrike" dirty="0" err="1">
                <a:solidFill>
                  <a:srgbClr val="222222"/>
                </a:solidFill>
                <a:effectLst/>
                <a:latin typeface="Arial" panose="020B0604020202020204" pitchFamily="34" charset="0"/>
                <a:cs typeface="Arial" panose="020B0604020202020204" pitchFamily="34" charset="0"/>
              </a:rPr>
              <a:t>Awinongya</a:t>
            </a:r>
            <a:endParaRPr lang="en-US" sz="2400" b="0" i="0" u="none" strike="noStrike" dirty="0">
              <a:solidFill>
                <a:srgbClr val="222222"/>
              </a:solidFill>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AC3771B-DB0F-5589-58DF-7A8D5BD330EC}"/>
              </a:ext>
            </a:extLst>
          </p:cNvPr>
          <p:cNvSpPr txBox="1">
            <a:spLocks/>
          </p:cNvSpPr>
          <p:nvPr/>
        </p:nvSpPr>
        <p:spPr>
          <a:xfrm>
            <a:off x="530906" y="826652"/>
            <a:ext cx="11130185" cy="1122534"/>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5400" b="1" dirty="0">
                <a:solidFill>
                  <a:schemeClr val="tx1"/>
                </a:solidFill>
                <a:latin typeface="Arial Black" panose="020B0604020202020204" pitchFamily="34" charset="0"/>
                <a:cs typeface="Arial Black" panose="020B0604020202020204" pitchFamily="34" charset="0"/>
              </a:rPr>
              <a:t>Youth Trailblazer Award</a:t>
            </a:r>
            <a:endParaRPr lang="en-US" sz="8000" b="1" dirty="0">
              <a:solidFill>
                <a:schemeClr val="tx1"/>
              </a:solidFill>
              <a:latin typeface="Arial Black" panose="020B0604020202020204" pitchFamily="34" charset="0"/>
              <a:cs typeface="Arial Black" panose="020B0604020202020204" pitchFamily="34" charset="0"/>
            </a:endParaRPr>
          </a:p>
        </p:txBody>
      </p:sp>
      <p:pic>
        <p:nvPicPr>
          <p:cNvPr id="7" name="Picture 6">
            <a:extLst>
              <a:ext uri="{FF2B5EF4-FFF2-40B4-BE49-F238E27FC236}">
                <a16:creationId xmlns:a16="http://schemas.microsoft.com/office/drawing/2014/main" id="{F714EDED-4AD2-8D9E-22CF-A0B08F564B6E}"/>
              </a:ext>
            </a:extLst>
          </p:cNvPr>
          <p:cNvPicPr>
            <a:picLocks noChangeAspect="1"/>
          </p:cNvPicPr>
          <p:nvPr/>
        </p:nvPicPr>
        <p:blipFill>
          <a:blip r:embed="rId2"/>
          <a:srcRect l="1214" t="20994" r="-1214" b="915"/>
          <a:stretch/>
        </p:blipFill>
        <p:spPr>
          <a:xfrm>
            <a:off x="4918469" y="2789044"/>
            <a:ext cx="2355058" cy="2298881"/>
          </a:xfrm>
          <a:prstGeom prst="rect">
            <a:avLst/>
          </a:prstGeom>
        </p:spPr>
      </p:pic>
    </p:spTree>
    <p:extLst>
      <p:ext uri="{BB962C8B-B14F-4D97-AF65-F5344CB8AC3E}">
        <p14:creationId xmlns:p14="http://schemas.microsoft.com/office/powerpoint/2010/main" val="4035521374"/>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AD214-001C-8445-0DE0-EEB01BD73426}"/>
              </a:ext>
            </a:extLst>
          </p:cNvPr>
          <p:cNvSpPr>
            <a:spLocks noGrp="1"/>
          </p:cNvSpPr>
          <p:nvPr>
            <p:ph type="title"/>
          </p:nvPr>
        </p:nvSpPr>
        <p:spPr>
          <a:xfrm>
            <a:off x="1389413" y="275726"/>
            <a:ext cx="9843308" cy="2930611"/>
          </a:xfrm>
        </p:spPr>
        <p:txBody>
          <a:bodyPr>
            <a:normAutofit/>
          </a:bodyPr>
          <a:lstStyle/>
          <a:p>
            <a:pPr algn="ctr"/>
            <a:r>
              <a:rPr lang="en-US" sz="4800" b="1" u="none" strike="noStrike" spc="-150" dirty="0">
                <a:solidFill>
                  <a:schemeClr val="tx1"/>
                </a:solidFill>
                <a:effectLst/>
                <a:latin typeface="Arial Black" panose="020B0604020202020204" pitchFamily="34" charset="0"/>
                <a:cs typeface="Arial Black" panose="020B0604020202020204" pitchFamily="34" charset="0"/>
              </a:rPr>
              <a:t>Kick-off &amp; </a:t>
            </a:r>
            <a:br>
              <a:rPr lang="en-US" sz="4800" b="1" u="none" strike="noStrike" spc="-150" dirty="0">
                <a:solidFill>
                  <a:schemeClr val="tx1"/>
                </a:solidFill>
                <a:effectLst/>
                <a:latin typeface="Arial Black" panose="020B0604020202020204" pitchFamily="34" charset="0"/>
                <a:cs typeface="Arial Black" panose="020B0604020202020204" pitchFamily="34" charset="0"/>
              </a:rPr>
            </a:br>
            <a:r>
              <a:rPr lang="en-US" sz="4800" b="1" u="none" strike="noStrike" spc="-150" dirty="0">
                <a:solidFill>
                  <a:schemeClr val="tx1"/>
                </a:solidFill>
                <a:effectLst/>
                <a:latin typeface="Arial Black" panose="020B0604020202020204" pitchFamily="34" charset="0"/>
                <a:cs typeface="Arial Black" panose="020B0604020202020204" pitchFamily="34" charset="0"/>
              </a:rPr>
              <a:t>Introduction of Emcees</a:t>
            </a:r>
            <a:br>
              <a:rPr lang="en-US" sz="5400" b="1" u="none" strike="noStrike" dirty="0">
                <a:solidFill>
                  <a:schemeClr val="tx1"/>
                </a:solidFill>
                <a:effectLst/>
              </a:rPr>
            </a:br>
            <a:r>
              <a:rPr lang="en-US" sz="4000" b="1" u="none" strike="noStrike" dirty="0">
                <a:solidFill>
                  <a:schemeClr val="tx1"/>
                </a:solidFill>
                <a:effectLst/>
              </a:rPr>
              <a:t>SHELDON WATTS, ACE FOUNDER</a:t>
            </a:r>
            <a:endParaRPr lang="en-US" sz="8000" b="1" dirty="0">
              <a:solidFill>
                <a:schemeClr val="tx1"/>
              </a:solidFill>
            </a:endParaRPr>
          </a:p>
        </p:txBody>
      </p:sp>
      <p:pic>
        <p:nvPicPr>
          <p:cNvPr id="20" name="Picture 19">
            <a:extLst>
              <a:ext uri="{FF2B5EF4-FFF2-40B4-BE49-F238E27FC236}">
                <a16:creationId xmlns:a16="http://schemas.microsoft.com/office/drawing/2014/main" id="{A247CE8E-80A0-7573-9EF6-AD96EA590094}"/>
              </a:ext>
            </a:extLst>
          </p:cNvPr>
          <p:cNvPicPr>
            <a:picLocks noChangeAspect="1"/>
          </p:cNvPicPr>
          <p:nvPr/>
        </p:nvPicPr>
        <p:blipFill>
          <a:blip r:embed="rId2"/>
          <a:stretch>
            <a:fillRect/>
          </a:stretch>
        </p:blipFill>
        <p:spPr>
          <a:xfrm>
            <a:off x="4251126" y="1864237"/>
            <a:ext cx="3689748" cy="4121825"/>
          </a:xfrm>
          <a:prstGeom prst="rect">
            <a:avLst/>
          </a:prstGeom>
        </p:spPr>
      </p:pic>
    </p:spTree>
    <p:extLst>
      <p:ext uri="{BB962C8B-B14F-4D97-AF65-F5344CB8AC3E}">
        <p14:creationId xmlns:p14="http://schemas.microsoft.com/office/powerpoint/2010/main" val="262972322"/>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C69ED1A-FD38-9598-56C4-4EFB187B1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3081B2-2035-775A-48D4-99E79CFC0497}"/>
              </a:ext>
            </a:extLst>
          </p:cNvPr>
          <p:cNvSpPr>
            <a:spLocks noGrp="1"/>
          </p:cNvSpPr>
          <p:nvPr>
            <p:ph type="title"/>
          </p:nvPr>
        </p:nvSpPr>
        <p:spPr>
          <a:xfrm>
            <a:off x="581025" y="417736"/>
            <a:ext cx="11029949" cy="1292312"/>
          </a:xfrm>
        </p:spPr>
        <p:txBody>
          <a:bodyPr>
            <a:normAutofit/>
          </a:bodyPr>
          <a:lstStyle/>
          <a:p>
            <a:pPr algn="ctr"/>
            <a:r>
              <a:rPr lang="en-US" sz="4400" b="1" dirty="0">
                <a:solidFill>
                  <a:schemeClr val="tx1"/>
                </a:solidFill>
                <a:latin typeface="Arial Black" panose="020B0604020202020204" pitchFamily="34" charset="0"/>
                <a:cs typeface="Arial Black" panose="020B0604020202020204" pitchFamily="34" charset="0"/>
              </a:rPr>
              <a:t>Champion Sponsor Remarks</a:t>
            </a:r>
            <a:br>
              <a:rPr lang="en-US" sz="5400" u="none" strike="noStrike" dirty="0">
                <a:solidFill>
                  <a:schemeClr val="tx1"/>
                </a:solidFill>
                <a:effectLst/>
              </a:rPr>
            </a:br>
            <a:r>
              <a:rPr lang="en-US" sz="4000" u="none" strike="noStrike" dirty="0">
                <a:solidFill>
                  <a:schemeClr val="tx1"/>
                </a:solidFill>
                <a:effectLst/>
              </a:rPr>
              <a:t>N.O.B.L.E.</a:t>
            </a:r>
            <a:endParaRPr lang="en-US" sz="8000" dirty="0">
              <a:solidFill>
                <a:schemeClr val="tx1"/>
              </a:solidFill>
            </a:endParaRPr>
          </a:p>
        </p:txBody>
      </p:sp>
      <p:pic>
        <p:nvPicPr>
          <p:cNvPr id="6" name="Picture 5">
            <a:extLst>
              <a:ext uri="{FF2B5EF4-FFF2-40B4-BE49-F238E27FC236}">
                <a16:creationId xmlns:a16="http://schemas.microsoft.com/office/drawing/2014/main" id="{6612C733-D7E5-8A1A-AEE0-C162AFC423C8}"/>
              </a:ext>
            </a:extLst>
          </p:cNvPr>
          <p:cNvPicPr>
            <a:picLocks noChangeAspect="1"/>
          </p:cNvPicPr>
          <p:nvPr/>
        </p:nvPicPr>
        <p:blipFill>
          <a:blip r:embed="rId2"/>
          <a:srcRect/>
          <a:stretch/>
        </p:blipFill>
        <p:spPr>
          <a:xfrm>
            <a:off x="2701903" y="1828801"/>
            <a:ext cx="6788192" cy="4127520"/>
          </a:xfrm>
          <a:prstGeom prst="rect">
            <a:avLst/>
          </a:prstGeom>
        </p:spPr>
      </p:pic>
      <p:pic>
        <p:nvPicPr>
          <p:cNvPr id="3" name="Picture 2">
            <a:extLst>
              <a:ext uri="{FF2B5EF4-FFF2-40B4-BE49-F238E27FC236}">
                <a16:creationId xmlns:a16="http://schemas.microsoft.com/office/drawing/2014/main" id="{9C8AD511-8A47-936C-F4E9-15A29E0A4D1A}"/>
              </a:ext>
            </a:extLst>
          </p:cNvPr>
          <p:cNvPicPr>
            <a:picLocks noChangeAspect="1"/>
          </p:cNvPicPr>
          <p:nvPr/>
        </p:nvPicPr>
        <p:blipFill>
          <a:blip r:embed="rId3"/>
          <a:srcRect t="13557" b="11879"/>
          <a:stretch/>
        </p:blipFill>
        <p:spPr>
          <a:xfrm>
            <a:off x="9612496" y="4325715"/>
            <a:ext cx="1884177" cy="2114550"/>
          </a:xfrm>
          <a:prstGeom prst="rect">
            <a:avLst/>
          </a:prstGeom>
        </p:spPr>
      </p:pic>
    </p:spTree>
    <p:extLst>
      <p:ext uri="{BB962C8B-B14F-4D97-AF65-F5344CB8AC3E}">
        <p14:creationId xmlns:p14="http://schemas.microsoft.com/office/powerpoint/2010/main" val="2094925845"/>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BDDAE60-7BCF-4C38-60A4-C281D0CFFB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916A81-59C4-65CB-D9BF-F31B000A9DEB}"/>
              </a:ext>
            </a:extLst>
          </p:cNvPr>
          <p:cNvSpPr>
            <a:spLocks noGrp="1"/>
          </p:cNvSpPr>
          <p:nvPr>
            <p:ph type="title"/>
          </p:nvPr>
        </p:nvSpPr>
        <p:spPr>
          <a:xfrm>
            <a:off x="581025" y="417736"/>
            <a:ext cx="11029949" cy="1415102"/>
          </a:xfrm>
        </p:spPr>
        <p:txBody>
          <a:bodyPr>
            <a:normAutofit/>
          </a:bodyPr>
          <a:lstStyle/>
          <a:p>
            <a:pPr algn="ctr"/>
            <a:r>
              <a:rPr lang="en-US" sz="4400" b="1" dirty="0">
                <a:solidFill>
                  <a:schemeClr val="tx1"/>
                </a:solidFill>
                <a:latin typeface="Arial Black" panose="020B0604020202020204" pitchFamily="34" charset="0"/>
                <a:cs typeface="Arial Black" panose="020B0604020202020204" pitchFamily="34" charset="0"/>
              </a:rPr>
              <a:t>Excellence in Public Safety</a:t>
            </a:r>
            <a:br>
              <a:rPr lang="en-US" sz="4900" b="1" dirty="0">
                <a:solidFill>
                  <a:schemeClr val="tx1"/>
                </a:solidFill>
                <a:latin typeface="Arial Black" panose="020B0604020202020204" pitchFamily="34" charset="0"/>
                <a:cs typeface="Arial Black" panose="020B0604020202020204" pitchFamily="34" charset="0"/>
              </a:rPr>
            </a:br>
            <a:r>
              <a:rPr lang="en-US" sz="3600" dirty="0">
                <a:solidFill>
                  <a:schemeClr val="tx1"/>
                </a:solidFill>
              </a:rPr>
              <a:t>Award #1: Sgt. </a:t>
            </a:r>
            <a:r>
              <a:rPr lang="en-US" sz="3600" dirty="0" err="1">
                <a:solidFill>
                  <a:schemeClr val="tx1"/>
                </a:solidFill>
              </a:rPr>
              <a:t>Traneil</a:t>
            </a:r>
            <a:r>
              <a:rPr lang="en-US" sz="3600" dirty="0">
                <a:solidFill>
                  <a:schemeClr val="tx1"/>
                </a:solidFill>
              </a:rPr>
              <a:t> Thomas</a:t>
            </a:r>
            <a:endParaRPr lang="en-US" sz="8000" dirty="0">
              <a:solidFill>
                <a:schemeClr val="tx1"/>
              </a:solidFill>
            </a:endParaRPr>
          </a:p>
        </p:txBody>
      </p:sp>
      <p:sp>
        <p:nvSpPr>
          <p:cNvPr id="4" name="TextBox 3">
            <a:extLst>
              <a:ext uri="{FF2B5EF4-FFF2-40B4-BE49-F238E27FC236}">
                <a16:creationId xmlns:a16="http://schemas.microsoft.com/office/drawing/2014/main" id="{9FF0BB40-A622-C066-8B07-A96BCA526C6A}"/>
              </a:ext>
            </a:extLst>
          </p:cNvPr>
          <p:cNvSpPr txBox="1"/>
          <p:nvPr/>
        </p:nvSpPr>
        <p:spPr>
          <a:xfrm>
            <a:off x="1080379" y="1897432"/>
            <a:ext cx="4483570" cy="2800767"/>
          </a:xfrm>
          <a:prstGeom prst="rect">
            <a:avLst/>
          </a:prstGeom>
          <a:noFill/>
        </p:spPr>
        <p:txBody>
          <a:bodyPr wrap="square">
            <a:spAutoFit/>
          </a:bodyPr>
          <a:lstStyle/>
          <a:p>
            <a:pPr rtl="0"/>
            <a:r>
              <a:rPr lang="en-US" sz="1600" u="none" strike="noStrike" dirty="0">
                <a:solidFill>
                  <a:srgbClr val="222222"/>
                </a:solidFill>
                <a:effectLst/>
                <a:latin typeface="Arial" panose="020B0604020202020204" pitchFamily="34" charset="0"/>
                <a:cs typeface="Arial" panose="020B0604020202020204" pitchFamily="34" charset="0"/>
              </a:rPr>
              <a:t>This Award is presented to honor and celebrate exceptional achievements and contributions in the realm of public safety. This award recognizes outstanding accomplishments in leadership, ethical conduct, and innovative strategies to law enforcement and community engagement. It acknowledges a commitment to safeguarding the public while upholding justice, demonstrating sound judgment, compassion, and responsiveness to the diverse needs and concerns of the community.</a:t>
            </a:r>
            <a:endParaRPr lang="en-US" sz="2000" u="none" strike="noStrike" dirty="0">
              <a:solidFill>
                <a:srgbClr val="222222"/>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BAF4C9E-7CF6-2DF9-B11A-6EADD78B05C1}"/>
              </a:ext>
            </a:extLst>
          </p:cNvPr>
          <p:cNvPicPr>
            <a:picLocks noChangeAspect="1"/>
          </p:cNvPicPr>
          <p:nvPr/>
        </p:nvPicPr>
        <p:blipFill>
          <a:blip r:embed="rId2"/>
          <a:srcRect l="15156" r="15001"/>
          <a:stretch/>
        </p:blipFill>
        <p:spPr>
          <a:xfrm>
            <a:off x="6303544" y="2622868"/>
            <a:ext cx="4257675" cy="2959100"/>
          </a:xfrm>
          <a:prstGeom prst="rect">
            <a:avLst/>
          </a:prstGeom>
        </p:spPr>
      </p:pic>
      <p:pic>
        <p:nvPicPr>
          <p:cNvPr id="5" name="Picture 4">
            <a:extLst>
              <a:ext uri="{FF2B5EF4-FFF2-40B4-BE49-F238E27FC236}">
                <a16:creationId xmlns:a16="http://schemas.microsoft.com/office/drawing/2014/main" id="{9060FCD3-4AA9-27BD-80AB-AB33EA566533}"/>
              </a:ext>
            </a:extLst>
          </p:cNvPr>
          <p:cNvPicPr>
            <a:picLocks noChangeAspect="1"/>
          </p:cNvPicPr>
          <p:nvPr/>
        </p:nvPicPr>
        <p:blipFill>
          <a:blip r:embed="rId3"/>
          <a:srcRect/>
          <a:stretch/>
        </p:blipFill>
        <p:spPr>
          <a:xfrm>
            <a:off x="9030350" y="2028616"/>
            <a:ext cx="2652061" cy="3216758"/>
          </a:xfrm>
          <a:prstGeom prst="rect">
            <a:avLst/>
          </a:prstGeom>
        </p:spPr>
      </p:pic>
      <p:pic>
        <p:nvPicPr>
          <p:cNvPr id="6" name="Picture 5">
            <a:extLst>
              <a:ext uri="{FF2B5EF4-FFF2-40B4-BE49-F238E27FC236}">
                <a16:creationId xmlns:a16="http://schemas.microsoft.com/office/drawing/2014/main" id="{A00308FB-235D-EFC1-5A55-D766655A622B}"/>
              </a:ext>
            </a:extLst>
          </p:cNvPr>
          <p:cNvPicPr>
            <a:picLocks noChangeAspect="1"/>
          </p:cNvPicPr>
          <p:nvPr/>
        </p:nvPicPr>
        <p:blipFill>
          <a:blip r:embed="rId4"/>
          <a:srcRect/>
          <a:stretch/>
        </p:blipFill>
        <p:spPr>
          <a:xfrm>
            <a:off x="5667469" y="1832838"/>
            <a:ext cx="1577669" cy="2929957"/>
          </a:xfrm>
          <a:prstGeom prst="rect">
            <a:avLst/>
          </a:prstGeom>
        </p:spPr>
      </p:pic>
    </p:spTree>
    <p:extLst>
      <p:ext uri="{BB962C8B-B14F-4D97-AF65-F5344CB8AC3E}">
        <p14:creationId xmlns:p14="http://schemas.microsoft.com/office/powerpoint/2010/main" val="2366304638"/>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41BB163-95A2-0842-55C1-36DF9B9F28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47BC59-449D-50ED-E763-96F421FECB0B}"/>
              </a:ext>
            </a:extLst>
          </p:cNvPr>
          <p:cNvSpPr>
            <a:spLocks noGrp="1"/>
          </p:cNvSpPr>
          <p:nvPr>
            <p:ph type="title"/>
          </p:nvPr>
        </p:nvSpPr>
        <p:spPr>
          <a:xfrm>
            <a:off x="581025" y="417736"/>
            <a:ext cx="11029949" cy="1945454"/>
          </a:xfrm>
        </p:spPr>
        <p:txBody>
          <a:bodyPr>
            <a:normAutofit fontScale="90000"/>
          </a:bodyPr>
          <a:lstStyle/>
          <a:p>
            <a:pPr algn="ctr"/>
            <a:r>
              <a:rPr lang="en-US" sz="4900" b="1" dirty="0">
                <a:solidFill>
                  <a:schemeClr val="tx1"/>
                </a:solidFill>
                <a:latin typeface="Arial Black" panose="020B0604020202020204" pitchFamily="34" charset="0"/>
                <a:cs typeface="Arial Black" panose="020B0604020202020204" pitchFamily="34" charset="0"/>
              </a:rPr>
              <a:t>Excellence in Public Safety</a:t>
            </a:r>
            <a:br>
              <a:rPr lang="en-US" sz="4900" b="1" dirty="0">
                <a:solidFill>
                  <a:schemeClr val="tx1"/>
                </a:solidFill>
                <a:latin typeface="Arial Black" panose="020B0604020202020204" pitchFamily="34" charset="0"/>
                <a:cs typeface="Arial Black" panose="020B0604020202020204" pitchFamily="34" charset="0"/>
              </a:rPr>
            </a:br>
            <a:r>
              <a:rPr lang="en-US" sz="4900" b="1" dirty="0">
                <a:solidFill>
                  <a:schemeClr val="tx1"/>
                </a:solidFill>
                <a:latin typeface="Arial Black" panose="020B0604020202020204" pitchFamily="34" charset="0"/>
                <a:cs typeface="Arial Black" panose="020B0604020202020204" pitchFamily="34" charset="0"/>
              </a:rPr>
              <a:t> </a:t>
            </a:r>
            <a:r>
              <a:rPr lang="en-US" sz="3600" dirty="0">
                <a:solidFill>
                  <a:schemeClr val="tx1"/>
                </a:solidFill>
              </a:rPr>
              <a:t>Award #2: Sgt. Antonio Tucker</a:t>
            </a:r>
            <a:endParaRPr lang="en-US" sz="8000" dirty="0">
              <a:solidFill>
                <a:schemeClr val="tx1"/>
              </a:solidFill>
            </a:endParaRPr>
          </a:p>
        </p:txBody>
      </p:sp>
      <p:sp>
        <p:nvSpPr>
          <p:cNvPr id="4" name="TextBox 3">
            <a:extLst>
              <a:ext uri="{FF2B5EF4-FFF2-40B4-BE49-F238E27FC236}">
                <a16:creationId xmlns:a16="http://schemas.microsoft.com/office/drawing/2014/main" id="{4F6E7D7E-FF29-0623-2EB8-1035F5D76A96}"/>
              </a:ext>
            </a:extLst>
          </p:cNvPr>
          <p:cNvSpPr txBox="1"/>
          <p:nvPr/>
        </p:nvSpPr>
        <p:spPr>
          <a:xfrm>
            <a:off x="778992" y="1857166"/>
            <a:ext cx="4483570" cy="2800767"/>
          </a:xfrm>
          <a:prstGeom prst="rect">
            <a:avLst/>
          </a:prstGeom>
          <a:noFill/>
        </p:spPr>
        <p:txBody>
          <a:bodyPr wrap="square">
            <a:spAutoFit/>
          </a:bodyPr>
          <a:lstStyle/>
          <a:p>
            <a:pPr rtl="0"/>
            <a:r>
              <a:rPr lang="en-US" sz="1600" u="none" strike="noStrike" dirty="0">
                <a:solidFill>
                  <a:srgbClr val="222222"/>
                </a:solidFill>
                <a:effectLst/>
                <a:latin typeface="Arial" panose="020B0604020202020204" pitchFamily="34" charset="0"/>
                <a:cs typeface="Arial" panose="020B0604020202020204" pitchFamily="34" charset="0"/>
              </a:rPr>
              <a:t>This Award is presented to honor and celebrate exceptional achievements and contributions in the realm of public safety. This award recognizes outstanding accomplishments in leadership, ethical conduct, and innovative strategies to law enforcement and community engagement. It acknowledges a commitment to safeguarding the public while upholding justice, demonstrating sound judgment, compassion, and responsiveness to the diverse needs and concerns of the community.</a:t>
            </a:r>
            <a:endParaRPr lang="en-US" sz="2000" u="none" strike="noStrike" dirty="0">
              <a:solidFill>
                <a:srgbClr val="222222"/>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4ED41E1-207E-889E-D91F-BB8FDF953D53}"/>
              </a:ext>
            </a:extLst>
          </p:cNvPr>
          <p:cNvPicPr>
            <a:picLocks noChangeAspect="1"/>
          </p:cNvPicPr>
          <p:nvPr/>
        </p:nvPicPr>
        <p:blipFill>
          <a:blip r:embed="rId2"/>
          <a:srcRect l="14701" t="1292" b="382"/>
          <a:stretch/>
        </p:blipFill>
        <p:spPr>
          <a:xfrm>
            <a:off x="8820406" y="2576371"/>
            <a:ext cx="2790568" cy="3216758"/>
          </a:xfrm>
          <a:prstGeom prst="rect">
            <a:avLst/>
          </a:prstGeom>
        </p:spPr>
      </p:pic>
      <p:pic>
        <p:nvPicPr>
          <p:cNvPr id="5" name="Picture 4">
            <a:extLst>
              <a:ext uri="{FF2B5EF4-FFF2-40B4-BE49-F238E27FC236}">
                <a16:creationId xmlns:a16="http://schemas.microsoft.com/office/drawing/2014/main" id="{07F8061D-9A47-C1AA-87F2-C58BEF25BED8}"/>
              </a:ext>
            </a:extLst>
          </p:cNvPr>
          <p:cNvPicPr>
            <a:picLocks noChangeAspect="1"/>
          </p:cNvPicPr>
          <p:nvPr/>
        </p:nvPicPr>
        <p:blipFill>
          <a:blip r:embed="rId3"/>
          <a:srcRect/>
          <a:stretch/>
        </p:blipFill>
        <p:spPr>
          <a:xfrm>
            <a:off x="6508831" y="1857166"/>
            <a:ext cx="2790568" cy="2092925"/>
          </a:xfrm>
          <a:prstGeom prst="rect">
            <a:avLst/>
          </a:prstGeom>
        </p:spPr>
      </p:pic>
      <p:pic>
        <p:nvPicPr>
          <p:cNvPr id="6" name="Picture 5">
            <a:extLst>
              <a:ext uri="{FF2B5EF4-FFF2-40B4-BE49-F238E27FC236}">
                <a16:creationId xmlns:a16="http://schemas.microsoft.com/office/drawing/2014/main" id="{634649F2-B6F4-5CAB-E04C-04A0FF6F4C3C}"/>
              </a:ext>
            </a:extLst>
          </p:cNvPr>
          <p:cNvPicPr>
            <a:picLocks noChangeAspect="1"/>
          </p:cNvPicPr>
          <p:nvPr/>
        </p:nvPicPr>
        <p:blipFill>
          <a:blip r:embed="rId4"/>
          <a:srcRect/>
          <a:stretch/>
        </p:blipFill>
        <p:spPr>
          <a:xfrm>
            <a:off x="5470178" y="3340775"/>
            <a:ext cx="2077306" cy="2077306"/>
          </a:xfrm>
          <a:prstGeom prst="rect">
            <a:avLst/>
          </a:prstGeom>
        </p:spPr>
      </p:pic>
    </p:spTree>
    <p:extLst>
      <p:ext uri="{BB962C8B-B14F-4D97-AF65-F5344CB8AC3E}">
        <p14:creationId xmlns:p14="http://schemas.microsoft.com/office/powerpoint/2010/main" val="2027562647"/>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3A363A0-E36A-956B-382E-C27C7DEAC7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7A3371-0058-C694-F13F-EB6FDCEAE5B4}"/>
              </a:ext>
            </a:extLst>
          </p:cNvPr>
          <p:cNvSpPr>
            <a:spLocks noGrp="1"/>
          </p:cNvSpPr>
          <p:nvPr>
            <p:ph type="title"/>
          </p:nvPr>
        </p:nvSpPr>
        <p:spPr>
          <a:xfrm>
            <a:off x="290513" y="446102"/>
            <a:ext cx="11610974" cy="1335197"/>
          </a:xfrm>
        </p:spPr>
        <p:txBody>
          <a:bodyPr>
            <a:normAutofit/>
          </a:bodyPr>
          <a:lstStyle/>
          <a:p>
            <a:pPr algn="ctr"/>
            <a:r>
              <a:rPr lang="en-US" sz="3600" b="1" spc="0" dirty="0">
                <a:solidFill>
                  <a:schemeClr val="tx1"/>
                </a:solidFill>
                <a:latin typeface="Arial Black" panose="020B0604020202020204" pitchFamily="34" charset="0"/>
                <a:cs typeface="Arial Black" panose="020B0604020202020204" pitchFamily="34" charset="0"/>
              </a:rPr>
              <a:t>Ruby Lofton Community Impact Award</a:t>
            </a:r>
            <a:br>
              <a:rPr lang="en-US" sz="5400" b="1" dirty="0">
                <a:solidFill>
                  <a:schemeClr val="tx1"/>
                </a:solidFill>
              </a:rPr>
            </a:br>
            <a:r>
              <a:rPr lang="en-US" sz="3100" dirty="0">
                <a:solidFill>
                  <a:schemeClr val="tx1"/>
                </a:solidFill>
              </a:rPr>
              <a:t>Award presented to: Bernard Winston</a:t>
            </a:r>
            <a:endParaRPr lang="en-US" sz="8000" dirty="0">
              <a:solidFill>
                <a:schemeClr val="tx1"/>
              </a:solidFill>
            </a:endParaRPr>
          </a:p>
        </p:txBody>
      </p:sp>
      <p:sp>
        <p:nvSpPr>
          <p:cNvPr id="4" name="TextBox 3">
            <a:extLst>
              <a:ext uri="{FF2B5EF4-FFF2-40B4-BE49-F238E27FC236}">
                <a16:creationId xmlns:a16="http://schemas.microsoft.com/office/drawing/2014/main" id="{14DA4AA0-AB96-1A58-8111-CA65B36D1058}"/>
              </a:ext>
            </a:extLst>
          </p:cNvPr>
          <p:cNvSpPr txBox="1"/>
          <p:nvPr/>
        </p:nvSpPr>
        <p:spPr>
          <a:xfrm>
            <a:off x="1043472" y="1497469"/>
            <a:ext cx="10105055" cy="1077218"/>
          </a:xfrm>
          <a:prstGeom prst="rect">
            <a:avLst/>
          </a:prstGeom>
          <a:noFill/>
        </p:spPr>
        <p:txBody>
          <a:bodyPr wrap="square">
            <a:spAutoFit/>
          </a:bodyPr>
          <a:lstStyle/>
          <a:p>
            <a:pPr algn="ctr" rtl="0"/>
            <a:r>
              <a:rPr lang="en-US" sz="1600" u="none" strike="noStrike" dirty="0">
                <a:solidFill>
                  <a:srgbClr val="222222"/>
                </a:solidFill>
                <a:effectLst/>
                <a:latin typeface="Arial" panose="020B0604020202020204" pitchFamily="34" charset="0"/>
                <a:cs typeface="Arial" panose="020B0604020202020204" pitchFamily="34" charset="0"/>
              </a:rPr>
              <a:t> ACE is proud to honor founding member Ruby Lofton by establishing an award in her name. This award recognizes a community member who has made a significant impact through leadership, advocacy, and driving positive change through civic engagement over a sustained period of time. This distinguished individual embodies the spirit of service and deserves to be recognized and acknowledged for being a difference maker.</a:t>
            </a:r>
          </a:p>
        </p:txBody>
      </p:sp>
      <p:pic>
        <p:nvPicPr>
          <p:cNvPr id="8" name="Picture 7">
            <a:extLst>
              <a:ext uri="{FF2B5EF4-FFF2-40B4-BE49-F238E27FC236}">
                <a16:creationId xmlns:a16="http://schemas.microsoft.com/office/drawing/2014/main" id="{83D75761-F5C0-7066-B099-A59B0BBFEBEB}"/>
              </a:ext>
            </a:extLst>
          </p:cNvPr>
          <p:cNvPicPr>
            <a:picLocks noChangeAspect="1"/>
          </p:cNvPicPr>
          <p:nvPr/>
        </p:nvPicPr>
        <p:blipFill>
          <a:blip r:embed="rId2"/>
          <a:srcRect t="514" r="33785" b="27031"/>
          <a:stretch/>
        </p:blipFill>
        <p:spPr>
          <a:xfrm>
            <a:off x="4243743" y="2799315"/>
            <a:ext cx="1496152" cy="2458915"/>
          </a:xfrm>
          <a:prstGeom prst="rect">
            <a:avLst/>
          </a:prstGeom>
        </p:spPr>
      </p:pic>
      <p:pic>
        <p:nvPicPr>
          <p:cNvPr id="5" name="Picture 4">
            <a:extLst>
              <a:ext uri="{FF2B5EF4-FFF2-40B4-BE49-F238E27FC236}">
                <a16:creationId xmlns:a16="http://schemas.microsoft.com/office/drawing/2014/main" id="{DC9B5091-82C1-6A78-3D36-4BC5A1F78E81}"/>
              </a:ext>
            </a:extLst>
          </p:cNvPr>
          <p:cNvPicPr>
            <a:picLocks noChangeAspect="1"/>
          </p:cNvPicPr>
          <p:nvPr/>
        </p:nvPicPr>
        <p:blipFill>
          <a:blip r:embed="rId3"/>
          <a:srcRect/>
          <a:stretch/>
        </p:blipFill>
        <p:spPr>
          <a:xfrm>
            <a:off x="6024980" y="2781645"/>
            <a:ext cx="2234424" cy="2474934"/>
          </a:xfrm>
          <a:prstGeom prst="rect">
            <a:avLst/>
          </a:prstGeom>
        </p:spPr>
      </p:pic>
      <p:pic>
        <p:nvPicPr>
          <p:cNvPr id="6" name="Picture 5">
            <a:extLst>
              <a:ext uri="{FF2B5EF4-FFF2-40B4-BE49-F238E27FC236}">
                <a16:creationId xmlns:a16="http://schemas.microsoft.com/office/drawing/2014/main" id="{E9EDFF2E-5934-FEDA-82B1-5CE8B638C084}"/>
              </a:ext>
            </a:extLst>
          </p:cNvPr>
          <p:cNvPicPr>
            <a:picLocks noChangeAspect="1"/>
          </p:cNvPicPr>
          <p:nvPr/>
        </p:nvPicPr>
        <p:blipFill>
          <a:blip r:embed="rId4"/>
          <a:srcRect/>
          <a:stretch/>
        </p:blipFill>
        <p:spPr>
          <a:xfrm>
            <a:off x="2042556" y="2799315"/>
            <a:ext cx="1980335" cy="2458915"/>
          </a:xfrm>
          <a:prstGeom prst="rect">
            <a:avLst/>
          </a:prstGeom>
        </p:spPr>
      </p:pic>
      <p:pic>
        <p:nvPicPr>
          <p:cNvPr id="7" name="Picture 6">
            <a:extLst>
              <a:ext uri="{FF2B5EF4-FFF2-40B4-BE49-F238E27FC236}">
                <a16:creationId xmlns:a16="http://schemas.microsoft.com/office/drawing/2014/main" id="{D561004C-4219-C580-5964-16DC407F573B}"/>
              </a:ext>
            </a:extLst>
          </p:cNvPr>
          <p:cNvPicPr>
            <a:picLocks noChangeAspect="1"/>
          </p:cNvPicPr>
          <p:nvPr/>
        </p:nvPicPr>
        <p:blipFill>
          <a:blip r:embed="rId5"/>
          <a:srcRect l="5760" t="16458" r="23204" b="31999"/>
          <a:stretch/>
        </p:blipFill>
        <p:spPr>
          <a:xfrm>
            <a:off x="8524643" y="2778464"/>
            <a:ext cx="1926720" cy="2485318"/>
          </a:xfrm>
          <a:prstGeom prst="rect">
            <a:avLst/>
          </a:prstGeom>
        </p:spPr>
      </p:pic>
    </p:spTree>
    <p:extLst>
      <p:ext uri="{BB962C8B-B14F-4D97-AF65-F5344CB8AC3E}">
        <p14:creationId xmlns:p14="http://schemas.microsoft.com/office/powerpoint/2010/main" val="2493581631"/>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F4A198C-3F93-D6E7-9B78-31C6D93BD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8CC59F-43E3-DFF6-4F8B-413B6A39840F}"/>
              </a:ext>
            </a:extLst>
          </p:cNvPr>
          <p:cNvSpPr>
            <a:spLocks noGrp="1"/>
          </p:cNvSpPr>
          <p:nvPr>
            <p:ph type="title"/>
          </p:nvPr>
        </p:nvSpPr>
        <p:spPr>
          <a:xfrm>
            <a:off x="581025" y="417735"/>
            <a:ext cx="11029949" cy="1661115"/>
          </a:xfrm>
        </p:spPr>
        <p:txBody>
          <a:bodyPr>
            <a:normAutofit/>
          </a:bodyPr>
          <a:lstStyle/>
          <a:p>
            <a:pPr algn="ctr"/>
            <a:r>
              <a:rPr lang="en-US" sz="5400" b="1" dirty="0">
                <a:solidFill>
                  <a:schemeClr val="tx1"/>
                </a:solidFill>
                <a:latin typeface="Arial Black" panose="020B0604020202020204" pitchFamily="34" charset="0"/>
                <a:cs typeface="Arial Black" panose="020B0604020202020204" pitchFamily="34" charset="0"/>
              </a:rPr>
              <a:t>Keynote Address</a:t>
            </a:r>
            <a:br>
              <a:rPr lang="en-US" sz="5400" u="none" strike="noStrike" dirty="0">
                <a:solidFill>
                  <a:schemeClr val="tx1"/>
                </a:solidFill>
                <a:effectLst/>
              </a:rPr>
            </a:br>
            <a:r>
              <a:rPr lang="en-US" sz="4000" u="none" strike="noStrike" dirty="0">
                <a:solidFill>
                  <a:schemeClr val="tx1"/>
                </a:solidFill>
                <a:effectLst/>
              </a:rPr>
              <a:t>Bakari Sellers</a:t>
            </a:r>
            <a:endParaRPr lang="en-US" sz="8000" dirty="0">
              <a:solidFill>
                <a:schemeClr val="tx1"/>
              </a:solidFill>
            </a:endParaRPr>
          </a:p>
        </p:txBody>
      </p:sp>
      <p:pic>
        <p:nvPicPr>
          <p:cNvPr id="6" name="Picture 5">
            <a:extLst>
              <a:ext uri="{FF2B5EF4-FFF2-40B4-BE49-F238E27FC236}">
                <a16:creationId xmlns:a16="http://schemas.microsoft.com/office/drawing/2014/main" id="{09E28230-BE4E-907D-48E6-5586CDF0AB53}"/>
              </a:ext>
            </a:extLst>
          </p:cNvPr>
          <p:cNvPicPr>
            <a:picLocks noChangeAspect="1"/>
          </p:cNvPicPr>
          <p:nvPr/>
        </p:nvPicPr>
        <p:blipFill>
          <a:blip r:embed="rId2"/>
          <a:srcRect/>
          <a:stretch/>
        </p:blipFill>
        <p:spPr>
          <a:xfrm>
            <a:off x="4419334" y="2583111"/>
            <a:ext cx="3353327" cy="3353327"/>
          </a:xfrm>
          <a:prstGeom prst="rect">
            <a:avLst/>
          </a:prstGeom>
        </p:spPr>
      </p:pic>
      <p:sp>
        <p:nvSpPr>
          <p:cNvPr id="5" name="TextBox 4">
            <a:extLst>
              <a:ext uri="{FF2B5EF4-FFF2-40B4-BE49-F238E27FC236}">
                <a16:creationId xmlns:a16="http://schemas.microsoft.com/office/drawing/2014/main" id="{990B2AB5-D48B-2D74-0E2A-AF4DCB8632B5}"/>
              </a:ext>
            </a:extLst>
          </p:cNvPr>
          <p:cNvSpPr txBox="1"/>
          <p:nvPr/>
        </p:nvSpPr>
        <p:spPr>
          <a:xfrm>
            <a:off x="2383373" y="1755684"/>
            <a:ext cx="7425248" cy="646331"/>
          </a:xfrm>
          <a:prstGeom prst="rect">
            <a:avLst/>
          </a:prstGeom>
          <a:noFill/>
        </p:spPr>
        <p:txBody>
          <a:bodyPr wrap="square">
            <a:spAutoFit/>
          </a:bodyPr>
          <a:lstStyle/>
          <a:p>
            <a:pPr algn="ctr"/>
            <a:r>
              <a:rPr lang="en-US" u="none" strike="noStrike" dirty="0">
                <a:solidFill>
                  <a:srgbClr val="222222"/>
                </a:solidFill>
                <a:effectLst/>
                <a:latin typeface="Arial" panose="020B0604020202020204" pitchFamily="34" charset="0"/>
                <a:cs typeface="Arial" panose="020B0604020202020204" pitchFamily="34" charset="0"/>
              </a:rPr>
              <a:t>Two-time NY Times best-selling Author, Civil Rights Activist, Attorney, Entrepreneur, Legislator, and overall prolific voice of the culture.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215180"/>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8ED4476-04C8-F341-BFD5-3C0B4DB4E5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AEEAEC-C515-C548-4900-02BA51D8898A}"/>
              </a:ext>
            </a:extLst>
          </p:cNvPr>
          <p:cNvSpPr>
            <a:spLocks noGrp="1"/>
          </p:cNvSpPr>
          <p:nvPr>
            <p:ph type="title"/>
          </p:nvPr>
        </p:nvSpPr>
        <p:spPr>
          <a:xfrm>
            <a:off x="1414459" y="339564"/>
            <a:ext cx="9363074" cy="2165376"/>
          </a:xfrm>
        </p:spPr>
        <p:txBody>
          <a:bodyPr>
            <a:normAutofit/>
          </a:bodyPr>
          <a:lstStyle/>
          <a:p>
            <a:pPr algn="ctr"/>
            <a:r>
              <a:rPr lang="en-US" sz="5400" b="1" dirty="0">
                <a:solidFill>
                  <a:schemeClr val="tx1"/>
                </a:solidFill>
                <a:latin typeface="Arial Black" panose="020B0604020202020204" pitchFamily="34" charset="0"/>
                <a:cs typeface="Arial Black" panose="020B0604020202020204" pitchFamily="34" charset="0"/>
              </a:rPr>
              <a:t>"The Case for ACE"</a:t>
            </a:r>
            <a:br>
              <a:rPr lang="en-US" sz="5400" u="none" strike="noStrike" dirty="0">
                <a:solidFill>
                  <a:schemeClr val="tx1"/>
                </a:solidFill>
                <a:effectLst/>
              </a:rPr>
            </a:br>
            <a:r>
              <a:rPr lang="en-US" sz="4000" u="none" strike="noStrike" dirty="0">
                <a:solidFill>
                  <a:schemeClr val="tx1"/>
                </a:solidFill>
                <a:effectLst/>
              </a:rPr>
              <a:t>Invitation to New Members, Volunteers &amp; Donors</a:t>
            </a:r>
            <a:endParaRPr lang="en-US" sz="8000" dirty="0">
              <a:solidFill>
                <a:schemeClr val="tx1"/>
              </a:solidFill>
            </a:endParaRPr>
          </a:p>
        </p:txBody>
      </p:sp>
      <p:pic>
        <p:nvPicPr>
          <p:cNvPr id="6" name="Picture 5">
            <a:extLst>
              <a:ext uri="{FF2B5EF4-FFF2-40B4-BE49-F238E27FC236}">
                <a16:creationId xmlns:a16="http://schemas.microsoft.com/office/drawing/2014/main" id="{4A5873ED-4F3C-CC59-7000-F2C90D6ECAFD}"/>
              </a:ext>
            </a:extLst>
          </p:cNvPr>
          <p:cNvPicPr>
            <a:picLocks noChangeAspect="1"/>
          </p:cNvPicPr>
          <p:nvPr/>
        </p:nvPicPr>
        <p:blipFill>
          <a:blip r:embed="rId2"/>
          <a:srcRect/>
          <a:stretch/>
        </p:blipFill>
        <p:spPr>
          <a:xfrm>
            <a:off x="5072637" y="2744676"/>
            <a:ext cx="2046725" cy="3305083"/>
          </a:xfrm>
          <a:prstGeom prst="rect">
            <a:avLst/>
          </a:prstGeom>
        </p:spPr>
      </p:pic>
      <p:sp>
        <p:nvSpPr>
          <p:cNvPr id="5" name="TextBox 4">
            <a:extLst>
              <a:ext uri="{FF2B5EF4-FFF2-40B4-BE49-F238E27FC236}">
                <a16:creationId xmlns:a16="http://schemas.microsoft.com/office/drawing/2014/main" id="{1DF5C29C-0A00-E64C-D0F1-02990FC90E86}"/>
              </a:ext>
            </a:extLst>
          </p:cNvPr>
          <p:cNvSpPr txBox="1"/>
          <p:nvPr/>
        </p:nvSpPr>
        <p:spPr>
          <a:xfrm>
            <a:off x="2609397" y="2231842"/>
            <a:ext cx="6973195" cy="369332"/>
          </a:xfrm>
          <a:prstGeom prst="rect">
            <a:avLst/>
          </a:prstGeom>
          <a:noFill/>
        </p:spPr>
        <p:txBody>
          <a:bodyPr wrap="square">
            <a:spAutoFit/>
          </a:bodyPr>
          <a:lstStyle/>
          <a:p>
            <a:pPr algn="ctr"/>
            <a:r>
              <a:rPr lang="en-US" u="none" strike="noStrike" dirty="0">
                <a:solidFill>
                  <a:srgbClr val="222222"/>
                </a:solidFill>
                <a:effectLst/>
                <a:latin typeface="Arial" panose="020B0604020202020204" pitchFamily="34" charset="0"/>
                <a:cs typeface="Arial" panose="020B0604020202020204" pitchFamily="34" charset="0"/>
              </a:rPr>
              <a:t>Presented by Victoria Pipkin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1147562"/>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398FB05-AC14-91C1-FE16-9C00111270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B1F33E-E992-4EEA-85F1-DC6DF2B86EC5}"/>
              </a:ext>
            </a:extLst>
          </p:cNvPr>
          <p:cNvSpPr>
            <a:spLocks noGrp="1"/>
          </p:cNvSpPr>
          <p:nvPr>
            <p:ph type="title"/>
          </p:nvPr>
        </p:nvSpPr>
        <p:spPr>
          <a:xfrm>
            <a:off x="1414459" y="339565"/>
            <a:ext cx="9363074" cy="1596113"/>
          </a:xfrm>
        </p:spPr>
        <p:txBody>
          <a:bodyPr>
            <a:normAutofit/>
          </a:bodyPr>
          <a:lstStyle/>
          <a:p>
            <a:pPr algn="ctr"/>
            <a:r>
              <a:rPr lang="en-US" sz="5400" b="1" dirty="0">
                <a:solidFill>
                  <a:schemeClr val="tx1"/>
                </a:solidFill>
                <a:latin typeface="Arial Black" panose="020B0604020202020204" pitchFamily="34" charset="0"/>
                <a:cs typeface="Arial Black" panose="020B0604020202020204" pitchFamily="34" charset="0"/>
              </a:rPr>
              <a:t>"The Case for ACE"</a:t>
            </a:r>
            <a:br>
              <a:rPr lang="en-US" sz="5400" b="1" u="none" strike="noStrike" dirty="0">
                <a:solidFill>
                  <a:schemeClr val="tx1"/>
                </a:solidFill>
                <a:effectLst/>
                <a:latin typeface="Arial Black" panose="020B0604020202020204" pitchFamily="34" charset="0"/>
                <a:cs typeface="Arial Black" panose="020B0604020202020204" pitchFamily="34" charset="0"/>
              </a:rPr>
            </a:br>
            <a:r>
              <a:rPr lang="en-US" sz="4000" b="1" u="none" strike="noStrike" dirty="0">
                <a:solidFill>
                  <a:schemeClr val="tx1"/>
                </a:solidFill>
                <a:effectLst/>
                <a:latin typeface="Arial Black" panose="020B0604020202020204" pitchFamily="34" charset="0"/>
                <a:cs typeface="Arial Black" panose="020B0604020202020204" pitchFamily="34" charset="0"/>
              </a:rPr>
              <a:t>HOW CAN I HELP?</a:t>
            </a:r>
            <a:endParaRPr lang="en-US" sz="8000" b="1" dirty="0">
              <a:solidFill>
                <a:schemeClr val="tx1"/>
              </a:solidFill>
              <a:latin typeface="Arial Black" panose="020B0604020202020204" pitchFamily="34" charset="0"/>
              <a:cs typeface="Arial Black" panose="020B0604020202020204" pitchFamily="34" charset="0"/>
            </a:endParaRPr>
          </a:p>
        </p:txBody>
      </p:sp>
      <p:sp>
        <p:nvSpPr>
          <p:cNvPr id="4" name="TextBox 3">
            <a:extLst>
              <a:ext uri="{FF2B5EF4-FFF2-40B4-BE49-F238E27FC236}">
                <a16:creationId xmlns:a16="http://schemas.microsoft.com/office/drawing/2014/main" id="{52919F25-467B-26F9-1C65-A6CFE33916B6}"/>
              </a:ext>
            </a:extLst>
          </p:cNvPr>
          <p:cNvSpPr txBox="1"/>
          <p:nvPr/>
        </p:nvSpPr>
        <p:spPr>
          <a:xfrm>
            <a:off x="3926271" y="1935678"/>
            <a:ext cx="4339449" cy="2123658"/>
          </a:xfrm>
          <a:prstGeom prst="rect">
            <a:avLst/>
          </a:prstGeom>
          <a:noFill/>
        </p:spPr>
        <p:txBody>
          <a:bodyPr wrap="square" rtlCol="0">
            <a:spAutoFit/>
          </a:bodyPr>
          <a:lstStyle/>
          <a:p>
            <a:r>
              <a:rPr lang="en-US" sz="3600" b="1" u="none" strike="noStrike" dirty="0">
                <a:effectLst/>
                <a:latin typeface="Franklin Gothic Medium" panose="020B0603020102020204" pitchFamily="34" charset="0"/>
                <a:cs typeface="Arial Black" panose="020B0604020202020204" pitchFamily="34" charset="0"/>
              </a:rPr>
              <a:t>3 DIFFERENT WAYS:</a:t>
            </a:r>
          </a:p>
          <a:p>
            <a:pPr marL="342900" indent="-342900">
              <a:buFont typeface="+mj-lt"/>
              <a:buAutoNum type="arabicPeriod"/>
            </a:pPr>
            <a:r>
              <a:rPr lang="en-US" sz="3200" b="1" dirty="0">
                <a:solidFill>
                  <a:schemeClr val="accent1">
                    <a:lumMod val="75000"/>
                  </a:schemeClr>
                </a:solidFill>
                <a:latin typeface="Franklin Gothic Medium" panose="020B0603020102020204" pitchFamily="34" charset="0"/>
                <a:cs typeface="Arial" panose="020B0604020202020204" pitchFamily="34" charset="0"/>
              </a:rPr>
              <a:t> Donate</a:t>
            </a:r>
          </a:p>
          <a:p>
            <a:pPr marL="342900" indent="-342900">
              <a:buFont typeface="+mj-lt"/>
              <a:buAutoNum type="arabicPeriod"/>
            </a:pPr>
            <a:r>
              <a:rPr lang="en-US" sz="3200" b="1" dirty="0">
                <a:solidFill>
                  <a:schemeClr val="accent1">
                    <a:lumMod val="75000"/>
                  </a:schemeClr>
                </a:solidFill>
                <a:latin typeface="Franklin Gothic Medium" panose="020B0603020102020204" pitchFamily="34" charset="0"/>
                <a:cs typeface="Arial" panose="020B0604020202020204" pitchFamily="34" charset="0"/>
              </a:rPr>
              <a:t> Become a Member</a:t>
            </a:r>
          </a:p>
          <a:p>
            <a:pPr marL="342900" indent="-342900">
              <a:buFont typeface="+mj-lt"/>
              <a:buAutoNum type="arabicPeriod"/>
            </a:pPr>
            <a:r>
              <a:rPr lang="en-US" sz="3200" b="1" dirty="0">
                <a:solidFill>
                  <a:schemeClr val="accent1">
                    <a:lumMod val="75000"/>
                  </a:schemeClr>
                </a:solidFill>
                <a:latin typeface="Franklin Gothic Medium" panose="020B0603020102020204" pitchFamily="34" charset="0"/>
                <a:cs typeface="Arial" panose="020B0604020202020204" pitchFamily="34" charset="0"/>
              </a:rPr>
              <a:t> Volunteer</a:t>
            </a:r>
          </a:p>
        </p:txBody>
      </p:sp>
      <p:sp>
        <p:nvSpPr>
          <p:cNvPr id="7" name="TextBox 6">
            <a:extLst>
              <a:ext uri="{FF2B5EF4-FFF2-40B4-BE49-F238E27FC236}">
                <a16:creationId xmlns:a16="http://schemas.microsoft.com/office/drawing/2014/main" id="{A893870A-5FDB-B5F2-18B8-1FB20255DAF3}"/>
              </a:ext>
            </a:extLst>
          </p:cNvPr>
          <p:cNvSpPr txBox="1"/>
          <p:nvPr/>
        </p:nvSpPr>
        <p:spPr>
          <a:xfrm>
            <a:off x="3474514" y="4260603"/>
            <a:ext cx="5242962" cy="1323439"/>
          </a:xfrm>
          <a:prstGeom prst="rect">
            <a:avLst/>
          </a:prstGeom>
          <a:noFill/>
        </p:spPr>
        <p:txBody>
          <a:bodyPr wrap="square" rtlCol="0">
            <a:spAutoFit/>
          </a:bodyPr>
          <a:lstStyle/>
          <a:p>
            <a:pPr algn="ctr"/>
            <a:r>
              <a:rPr lang="en-US" sz="4000" b="1" dirty="0">
                <a:latin typeface="Arial Black" panose="020B0604020202020204" pitchFamily="34" charset="0"/>
                <a:cs typeface="Arial Black" panose="020B0604020202020204" pitchFamily="34" charset="0"/>
              </a:rPr>
              <a:t>THANK YOU FOR YOUR SUPPORT!</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528831"/>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4834A2A-B3C9-1029-CC42-BDE7421AA3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8572E-E0F3-2F56-66A7-35631AE1E9B8}"/>
              </a:ext>
            </a:extLst>
          </p:cNvPr>
          <p:cNvSpPr>
            <a:spLocks noGrp="1"/>
          </p:cNvSpPr>
          <p:nvPr>
            <p:ph type="title"/>
          </p:nvPr>
        </p:nvSpPr>
        <p:spPr>
          <a:xfrm>
            <a:off x="307177" y="351993"/>
            <a:ext cx="11577646" cy="1219632"/>
          </a:xfrm>
        </p:spPr>
        <p:txBody>
          <a:bodyPr>
            <a:noAutofit/>
          </a:bodyPr>
          <a:lstStyle/>
          <a:p>
            <a:pPr algn="ctr"/>
            <a:r>
              <a:rPr lang="en-US" sz="4400" b="1" dirty="0">
                <a:solidFill>
                  <a:schemeClr val="tx1"/>
                </a:solidFill>
                <a:latin typeface="Arial Black" panose="020B0604020202020204" pitchFamily="34" charset="0"/>
                <a:cs typeface="Arial Black" panose="020B0604020202020204" pitchFamily="34" charset="0"/>
              </a:rPr>
              <a:t>Certificates of Appreciation</a:t>
            </a:r>
            <a:endParaRPr lang="en-US" sz="6000" b="1" dirty="0">
              <a:solidFill>
                <a:schemeClr val="tx1"/>
              </a:solidFill>
              <a:latin typeface="Arial Black" panose="020B0604020202020204" pitchFamily="34" charset="0"/>
              <a:cs typeface="Arial Black" panose="020B0604020202020204" pitchFamily="34" charset="0"/>
            </a:endParaRPr>
          </a:p>
        </p:txBody>
      </p:sp>
      <p:pic>
        <p:nvPicPr>
          <p:cNvPr id="7" name="Picture 6">
            <a:extLst>
              <a:ext uri="{FF2B5EF4-FFF2-40B4-BE49-F238E27FC236}">
                <a16:creationId xmlns:a16="http://schemas.microsoft.com/office/drawing/2014/main" id="{A0923690-9C27-5E54-518A-55A5035A0CF7}"/>
              </a:ext>
            </a:extLst>
          </p:cNvPr>
          <p:cNvPicPr>
            <a:picLocks noChangeAspect="1"/>
          </p:cNvPicPr>
          <p:nvPr/>
        </p:nvPicPr>
        <p:blipFill>
          <a:blip r:embed="rId2"/>
          <a:stretch>
            <a:fillRect/>
          </a:stretch>
        </p:blipFill>
        <p:spPr>
          <a:xfrm>
            <a:off x="2991509" y="1355135"/>
            <a:ext cx="6208982" cy="4443359"/>
          </a:xfrm>
          <a:prstGeom prst="rect">
            <a:avLst/>
          </a:prstGeom>
        </p:spPr>
      </p:pic>
      <p:sp>
        <p:nvSpPr>
          <p:cNvPr id="8" name="TextBox 7">
            <a:extLst>
              <a:ext uri="{FF2B5EF4-FFF2-40B4-BE49-F238E27FC236}">
                <a16:creationId xmlns:a16="http://schemas.microsoft.com/office/drawing/2014/main" id="{EC776715-C029-77CD-2785-A2667D528D7B}"/>
              </a:ext>
            </a:extLst>
          </p:cNvPr>
          <p:cNvSpPr txBox="1"/>
          <p:nvPr/>
        </p:nvSpPr>
        <p:spPr>
          <a:xfrm>
            <a:off x="3789759" y="3935382"/>
            <a:ext cx="4612482" cy="1569660"/>
          </a:xfrm>
          <a:prstGeom prst="rect">
            <a:avLst/>
          </a:prstGeom>
          <a:noFill/>
        </p:spPr>
        <p:txBody>
          <a:bodyPr wrap="square" rtlCol="0">
            <a:spAutoFit/>
          </a:bodyPr>
          <a:lstStyle/>
          <a:p>
            <a:pPr algn="ctr" rtl="0"/>
            <a:r>
              <a:rPr lang="en-US" sz="3200" b="0" i="0" u="none" strike="noStrike" dirty="0">
                <a:solidFill>
                  <a:srgbClr val="222222"/>
                </a:solidFill>
                <a:effectLst/>
                <a:latin typeface="Footlight MT Light" panose="0204060206030A020304" pitchFamily="18" charset="77"/>
              </a:rPr>
              <a:t>Bakari Sellers</a:t>
            </a:r>
          </a:p>
          <a:p>
            <a:pPr algn="ctr" rtl="0"/>
            <a:r>
              <a:rPr lang="en-US" sz="3200" b="0" i="0" u="none" strike="noStrike" dirty="0">
                <a:solidFill>
                  <a:srgbClr val="222222"/>
                </a:solidFill>
                <a:effectLst/>
                <a:latin typeface="Footlight MT Light" panose="0204060206030A020304" pitchFamily="18" charset="77"/>
              </a:rPr>
              <a:t>Darlene Hill</a:t>
            </a:r>
          </a:p>
          <a:p>
            <a:pPr algn="ctr" rtl="0"/>
            <a:r>
              <a:rPr lang="en-US" sz="3200" b="0" i="0" u="none" strike="noStrike" dirty="0">
                <a:solidFill>
                  <a:srgbClr val="222222"/>
                </a:solidFill>
                <a:effectLst/>
                <a:latin typeface="Footlight MT Light" panose="0204060206030A020304" pitchFamily="18" charset="77"/>
              </a:rPr>
              <a:t>Atiba Buchanan</a:t>
            </a:r>
          </a:p>
        </p:txBody>
      </p:sp>
    </p:spTree>
    <p:extLst>
      <p:ext uri="{BB962C8B-B14F-4D97-AF65-F5344CB8AC3E}">
        <p14:creationId xmlns:p14="http://schemas.microsoft.com/office/powerpoint/2010/main" val="1310017257"/>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A019E39-F59B-6EC2-5E50-DF3976A21F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1A5E9E-85EF-2EF2-83FA-3EA6AF567720}"/>
              </a:ext>
            </a:extLst>
          </p:cNvPr>
          <p:cNvSpPr>
            <a:spLocks noGrp="1"/>
          </p:cNvSpPr>
          <p:nvPr>
            <p:ph type="title"/>
          </p:nvPr>
        </p:nvSpPr>
        <p:spPr>
          <a:xfrm>
            <a:off x="1116928" y="268312"/>
            <a:ext cx="9958136" cy="1762368"/>
          </a:xfrm>
        </p:spPr>
        <p:txBody>
          <a:bodyPr>
            <a:normAutofit/>
          </a:bodyPr>
          <a:lstStyle/>
          <a:p>
            <a:pPr algn="ctr"/>
            <a:r>
              <a:rPr lang="en-US" sz="5400" b="1" dirty="0">
                <a:solidFill>
                  <a:schemeClr val="tx1"/>
                </a:solidFill>
                <a:latin typeface="Arial Black" panose="020B0604020202020204" pitchFamily="34" charset="0"/>
                <a:cs typeface="Arial Black" panose="020B0604020202020204" pitchFamily="34" charset="0"/>
              </a:rPr>
              <a:t>Performance</a:t>
            </a:r>
            <a:br>
              <a:rPr lang="en-US" sz="5400" u="none" strike="noStrike" dirty="0">
                <a:solidFill>
                  <a:schemeClr val="tx1"/>
                </a:solidFill>
                <a:effectLst/>
              </a:rPr>
            </a:br>
            <a:r>
              <a:rPr lang="en-US" sz="4000" u="none" strike="noStrike" dirty="0">
                <a:solidFill>
                  <a:schemeClr val="tx1"/>
                </a:solidFill>
                <a:effectLst/>
              </a:rPr>
              <a:t>Dynamic R&amp;B Singer Danny Boy</a:t>
            </a:r>
            <a:endParaRPr lang="en-US" sz="8000" dirty="0">
              <a:solidFill>
                <a:schemeClr val="tx1"/>
              </a:solidFill>
            </a:endParaRPr>
          </a:p>
        </p:txBody>
      </p:sp>
      <p:pic>
        <p:nvPicPr>
          <p:cNvPr id="7" name="Picture 6">
            <a:extLst>
              <a:ext uri="{FF2B5EF4-FFF2-40B4-BE49-F238E27FC236}">
                <a16:creationId xmlns:a16="http://schemas.microsoft.com/office/drawing/2014/main" id="{367A5146-E5A9-0EEC-E568-1B34D608850F}"/>
              </a:ext>
            </a:extLst>
          </p:cNvPr>
          <p:cNvPicPr>
            <a:picLocks noChangeAspect="1"/>
          </p:cNvPicPr>
          <p:nvPr/>
        </p:nvPicPr>
        <p:blipFill>
          <a:blip r:embed="rId2"/>
          <a:stretch>
            <a:fillRect/>
          </a:stretch>
        </p:blipFill>
        <p:spPr>
          <a:xfrm>
            <a:off x="4445790" y="1757363"/>
            <a:ext cx="3300412" cy="4137830"/>
          </a:xfrm>
          <a:prstGeom prst="rect">
            <a:avLst/>
          </a:prstGeom>
        </p:spPr>
      </p:pic>
    </p:spTree>
    <p:extLst>
      <p:ext uri="{BB962C8B-B14F-4D97-AF65-F5344CB8AC3E}">
        <p14:creationId xmlns:p14="http://schemas.microsoft.com/office/powerpoint/2010/main" val="643722955"/>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6E29754-A3DB-85DF-278A-61372179F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04D4AF-E97C-0B72-4CF0-CA6904D6359C}"/>
              </a:ext>
            </a:extLst>
          </p:cNvPr>
          <p:cNvSpPr>
            <a:spLocks noGrp="1"/>
          </p:cNvSpPr>
          <p:nvPr>
            <p:ph type="title"/>
          </p:nvPr>
        </p:nvSpPr>
        <p:spPr>
          <a:xfrm>
            <a:off x="1414462" y="225264"/>
            <a:ext cx="9363074" cy="1651037"/>
          </a:xfrm>
        </p:spPr>
        <p:txBody>
          <a:bodyPr>
            <a:normAutofit/>
          </a:bodyPr>
          <a:lstStyle/>
          <a:p>
            <a:pPr algn="ctr"/>
            <a:r>
              <a:rPr lang="en-US" sz="5400" b="1" dirty="0">
                <a:solidFill>
                  <a:schemeClr val="tx1"/>
                </a:solidFill>
                <a:latin typeface="Arial Black" panose="020B0604020202020204" pitchFamily="34" charset="0"/>
                <a:cs typeface="Arial Black" panose="020B0604020202020204" pitchFamily="34" charset="0"/>
              </a:rPr>
              <a:t>CLOSING REMARKS</a:t>
            </a:r>
            <a:br>
              <a:rPr lang="en-US" sz="5400" u="none" strike="noStrike" dirty="0">
                <a:solidFill>
                  <a:schemeClr val="tx1"/>
                </a:solidFill>
                <a:effectLst/>
              </a:rPr>
            </a:br>
            <a:r>
              <a:rPr lang="en-US" sz="4000" u="none" strike="noStrike" cap="none" dirty="0">
                <a:solidFill>
                  <a:schemeClr val="tx1"/>
                </a:solidFill>
                <a:effectLst/>
                <a:latin typeface="Arial" panose="020B0604020202020204" pitchFamily="34" charset="0"/>
                <a:cs typeface="Arial" panose="020B0604020202020204" pitchFamily="34" charset="0"/>
              </a:rPr>
              <a:t>ALEX </a:t>
            </a:r>
            <a:r>
              <a:rPr lang="en-US" sz="4000" u="none" strike="noStrike" cap="none" dirty="0" err="1">
                <a:solidFill>
                  <a:schemeClr val="tx1"/>
                </a:solidFill>
                <a:effectLst/>
                <a:latin typeface="Arial" panose="020B0604020202020204" pitchFamily="34" charset="0"/>
                <a:cs typeface="Arial" panose="020B0604020202020204" pitchFamily="34" charset="0"/>
              </a:rPr>
              <a:t>McNULTY</a:t>
            </a:r>
            <a:r>
              <a:rPr lang="en-US" sz="4000" u="none" strike="noStrike" cap="none" dirty="0">
                <a:solidFill>
                  <a:schemeClr val="tx1"/>
                </a:solidFill>
                <a:effectLst/>
                <a:latin typeface="Arial" panose="020B0604020202020204" pitchFamily="34" charset="0"/>
                <a:cs typeface="Arial" panose="020B0604020202020204" pitchFamily="34" charset="0"/>
              </a:rPr>
              <a:t>, ACE CHAIRMAN</a:t>
            </a:r>
            <a:endParaRPr lang="en-US" sz="80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0B4D272-BD9C-3450-7D80-59DA9B450EED}"/>
              </a:ext>
            </a:extLst>
          </p:cNvPr>
          <p:cNvPicPr>
            <a:picLocks noChangeAspect="1"/>
          </p:cNvPicPr>
          <p:nvPr/>
        </p:nvPicPr>
        <p:blipFill>
          <a:blip r:embed="rId2"/>
          <a:srcRect/>
          <a:stretch/>
        </p:blipFill>
        <p:spPr>
          <a:xfrm>
            <a:off x="3541814" y="1441650"/>
            <a:ext cx="5108369" cy="4590720"/>
          </a:xfrm>
          <a:prstGeom prst="rect">
            <a:avLst/>
          </a:prstGeom>
        </p:spPr>
      </p:pic>
      <p:sp>
        <p:nvSpPr>
          <p:cNvPr id="3" name="Title 1">
            <a:extLst>
              <a:ext uri="{FF2B5EF4-FFF2-40B4-BE49-F238E27FC236}">
                <a16:creationId xmlns:a16="http://schemas.microsoft.com/office/drawing/2014/main" id="{362C30A5-848D-D2A0-F41C-FAD91E3A152B}"/>
              </a:ext>
            </a:extLst>
          </p:cNvPr>
          <p:cNvSpPr txBox="1">
            <a:spLocks/>
          </p:cNvSpPr>
          <p:nvPr/>
        </p:nvSpPr>
        <p:spPr>
          <a:xfrm>
            <a:off x="1414462" y="1543426"/>
            <a:ext cx="9363074" cy="43975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2400" dirty="0">
                <a:solidFill>
                  <a:schemeClr val="tx1"/>
                </a:solidFill>
              </a:rPr>
              <a:t>Message Theme - "Stronger Together"!</a:t>
            </a:r>
            <a:endParaRPr lang="en-US" sz="5400" dirty="0">
              <a:solidFill>
                <a:schemeClr val="tx1"/>
              </a:solidFill>
            </a:endParaRPr>
          </a:p>
        </p:txBody>
      </p:sp>
    </p:spTree>
    <p:extLst>
      <p:ext uri="{BB962C8B-B14F-4D97-AF65-F5344CB8AC3E}">
        <p14:creationId xmlns:p14="http://schemas.microsoft.com/office/powerpoint/2010/main" val="3065286274"/>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1F4DE4D-D10A-8880-3DF4-C50948012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C3F94F-08A8-1F01-2C23-F375BCA7403E}"/>
              </a:ext>
            </a:extLst>
          </p:cNvPr>
          <p:cNvSpPr>
            <a:spLocks noGrp="1"/>
          </p:cNvSpPr>
          <p:nvPr>
            <p:ph type="title"/>
          </p:nvPr>
        </p:nvSpPr>
        <p:spPr>
          <a:xfrm>
            <a:off x="642938" y="433823"/>
            <a:ext cx="11029949" cy="1444034"/>
          </a:xfrm>
        </p:spPr>
        <p:txBody>
          <a:bodyPr>
            <a:normAutofit/>
          </a:bodyPr>
          <a:lstStyle/>
          <a:p>
            <a:pPr algn="ctr"/>
            <a:r>
              <a:rPr lang="en-US" sz="5400" b="1" u="none" strike="noStrike" dirty="0">
                <a:solidFill>
                  <a:schemeClr val="tx1"/>
                </a:solidFill>
                <a:effectLst/>
                <a:latin typeface="Arial Black" panose="020B0604020202020204" pitchFamily="34" charset="0"/>
                <a:cs typeface="Arial Black" panose="020B0604020202020204" pitchFamily="34" charset="0"/>
              </a:rPr>
              <a:t>Emcees Welcome</a:t>
            </a:r>
            <a:br>
              <a:rPr lang="en-US" sz="5400" u="none" strike="noStrike" dirty="0">
                <a:solidFill>
                  <a:schemeClr val="tx1"/>
                </a:solidFill>
                <a:effectLst/>
              </a:rPr>
            </a:br>
            <a:r>
              <a:rPr lang="en-US" sz="4000" b="1" u="none" strike="noStrike" dirty="0">
                <a:solidFill>
                  <a:schemeClr val="tx1"/>
                </a:solidFill>
                <a:effectLst/>
                <a:latin typeface="Arial" panose="020B0604020202020204" pitchFamily="34" charset="0"/>
                <a:cs typeface="Arial" panose="020B0604020202020204" pitchFamily="34" charset="0"/>
              </a:rPr>
              <a:t>Darlene Hill &amp; Atiba Buchanan</a:t>
            </a:r>
            <a:endParaRPr lang="en-US" sz="8000" b="1"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651C285-A86C-43A9-0693-95FD53E0BB37}"/>
              </a:ext>
            </a:extLst>
          </p:cNvPr>
          <p:cNvPicPr>
            <a:picLocks noChangeAspect="1"/>
          </p:cNvPicPr>
          <p:nvPr/>
        </p:nvPicPr>
        <p:blipFill>
          <a:blip r:embed="rId2"/>
          <a:srcRect l="6058" r="3611"/>
          <a:stretch/>
        </p:blipFill>
        <p:spPr>
          <a:xfrm>
            <a:off x="6138864" y="2585145"/>
            <a:ext cx="2414586" cy="3375954"/>
          </a:xfrm>
          <a:prstGeom prst="rect">
            <a:avLst/>
          </a:prstGeom>
        </p:spPr>
      </p:pic>
      <p:pic>
        <p:nvPicPr>
          <p:cNvPr id="7" name="Picture 6">
            <a:extLst>
              <a:ext uri="{FF2B5EF4-FFF2-40B4-BE49-F238E27FC236}">
                <a16:creationId xmlns:a16="http://schemas.microsoft.com/office/drawing/2014/main" id="{2F5DB993-C124-170F-01B6-BC7A8E910139}"/>
              </a:ext>
            </a:extLst>
          </p:cNvPr>
          <p:cNvPicPr>
            <a:picLocks noChangeAspect="1"/>
          </p:cNvPicPr>
          <p:nvPr/>
        </p:nvPicPr>
        <p:blipFill>
          <a:blip r:embed="rId3"/>
          <a:stretch>
            <a:fillRect/>
          </a:stretch>
        </p:blipFill>
        <p:spPr>
          <a:xfrm>
            <a:off x="3352801" y="2585145"/>
            <a:ext cx="2476499" cy="3375954"/>
          </a:xfrm>
          <a:prstGeom prst="rect">
            <a:avLst/>
          </a:prstGeom>
        </p:spPr>
      </p:pic>
      <p:sp>
        <p:nvSpPr>
          <p:cNvPr id="3" name="Title 1">
            <a:extLst>
              <a:ext uri="{FF2B5EF4-FFF2-40B4-BE49-F238E27FC236}">
                <a16:creationId xmlns:a16="http://schemas.microsoft.com/office/drawing/2014/main" id="{3B245110-1F04-E623-CBB0-B70FBA831903}"/>
              </a:ext>
            </a:extLst>
          </p:cNvPr>
          <p:cNvSpPr txBox="1">
            <a:spLocks/>
          </p:cNvSpPr>
          <p:nvPr/>
        </p:nvSpPr>
        <p:spPr>
          <a:xfrm>
            <a:off x="642938" y="1877856"/>
            <a:ext cx="11029949" cy="471599"/>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2800" dirty="0">
                <a:solidFill>
                  <a:schemeClr val="tx1"/>
                </a:solidFill>
                <a:latin typeface="Arial" panose="020B0604020202020204" pitchFamily="34" charset="0"/>
                <a:cs typeface="Arial" panose="020B0604020202020204" pitchFamily="34" charset="0"/>
              </a:rPr>
              <a:t>&amp; Introduction of the Black National Anthem</a:t>
            </a:r>
            <a:endParaRPr lang="en-US" sz="6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96730"/>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2948A60-C9FA-39FD-C2C2-218DF21763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EECA71-7338-4373-373D-D2590CF577F2}"/>
              </a:ext>
            </a:extLst>
          </p:cNvPr>
          <p:cNvSpPr>
            <a:spLocks noGrp="1"/>
          </p:cNvSpPr>
          <p:nvPr>
            <p:ph type="title"/>
          </p:nvPr>
        </p:nvSpPr>
        <p:spPr>
          <a:xfrm>
            <a:off x="-57150" y="305234"/>
            <a:ext cx="12306300" cy="1866466"/>
          </a:xfrm>
        </p:spPr>
        <p:txBody>
          <a:bodyPr>
            <a:normAutofit/>
          </a:bodyPr>
          <a:lstStyle/>
          <a:p>
            <a:pPr algn="ctr"/>
            <a:r>
              <a:rPr lang="en-US" sz="4400" b="1" u="none" strike="noStrike" spc="-150" dirty="0">
                <a:solidFill>
                  <a:schemeClr val="tx1"/>
                </a:solidFill>
                <a:effectLst/>
                <a:latin typeface="Arial Black" panose="020B0604020202020204" pitchFamily="34" charset="0"/>
                <a:cs typeface="Arial Black" panose="020B0604020202020204" pitchFamily="34" charset="0"/>
              </a:rPr>
              <a:t>Emcees WRAP-UP &amp; FINAL REMARKS</a:t>
            </a:r>
            <a:br>
              <a:rPr lang="en-US" sz="5400" u="none" strike="noStrike" dirty="0">
                <a:solidFill>
                  <a:schemeClr val="tx1"/>
                </a:solidFill>
                <a:effectLst/>
              </a:rPr>
            </a:br>
            <a:r>
              <a:rPr lang="en-US" sz="4000" u="none" strike="noStrike" dirty="0">
                <a:solidFill>
                  <a:schemeClr val="tx1"/>
                </a:solidFill>
                <a:effectLst/>
              </a:rPr>
              <a:t>Darlene Hill &amp; Atiba Buchanan</a:t>
            </a:r>
            <a:endParaRPr lang="en-US" sz="8000" dirty="0">
              <a:solidFill>
                <a:schemeClr val="tx1"/>
              </a:solidFill>
            </a:endParaRPr>
          </a:p>
        </p:txBody>
      </p:sp>
      <p:pic>
        <p:nvPicPr>
          <p:cNvPr id="5" name="Picture 4">
            <a:extLst>
              <a:ext uri="{FF2B5EF4-FFF2-40B4-BE49-F238E27FC236}">
                <a16:creationId xmlns:a16="http://schemas.microsoft.com/office/drawing/2014/main" id="{EAB9F3F1-088E-0444-4048-FE931563E459}"/>
              </a:ext>
            </a:extLst>
          </p:cNvPr>
          <p:cNvPicPr>
            <a:picLocks noChangeAspect="1"/>
          </p:cNvPicPr>
          <p:nvPr/>
        </p:nvPicPr>
        <p:blipFill>
          <a:blip r:embed="rId2"/>
          <a:srcRect l="6058" r="3611"/>
          <a:stretch/>
        </p:blipFill>
        <p:spPr>
          <a:xfrm>
            <a:off x="6148388" y="1942208"/>
            <a:ext cx="2414586" cy="3375954"/>
          </a:xfrm>
          <a:prstGeom prst="rect">
            <a:avLst/>
          </a:prstGeom>
        </p:spPr>
      </p:pic>
      <p:pic>
        <p:nvPicPr>
          <p:cNvPr id="7" name="Picture 6">
            <a:extLst>
              <a:ext uri="{FF2B5EF4-FFF2-40B4-BE49-F238E27FC236}">
                <a16:creationId xmlns:a16="http://schemas.microsoft.com/office/drawing/2014/main" id="{31274B17-D0D7-A59A-E088-2BF6AAC0FA0C}"/>
              </a:ext>
            </a:extLst>
          </p:cNvPr>
          <p:cNvPicPr>
            <a:picLocks noChangeAspect="1"/>
          </p:cNvPicPr>
          <p:nvPr/>
        </p:nvPicPr>
        <p:blipFill>
          <a:blip r:embed="rId3"/>
          <a:stretch>
            <a:fillRect/>
          </a:stretch>
        </p:blipFill>
        <p:spPr>
          <a:xfrm>
            <a:off x="3338513" y="1942208"/>
            <a:ext cx="2476499" cy="3375954"/>
          </a:xfrm>
          <a:prstGeom prst="rect">
            <a:avLst/>
          </a:prstGeom>
        </p:spPr>
      </p:pic>
    </p:spTree>
    <p:extLst>
      <p:ext uri="{BB962C8B-B14F-4D97-AF65-F5344CB8AC3E}">
        <p14:creationId xmlns:p14="http://schemas.microsoft.com/office/powerpoint/2010/main" val="88919963"/>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5C734AA-9562-EB5D-B810-1E64A6650306}"/>
            </a:ext>
          </a:extLst>
        </p:cNvPr>
        <p:cNvGrpSpPr/>
        <p:nvPr/>
      </p:nvGrpSpPr>
      <p:grpSpPr>
        <a:xfrm>
          <a:off x="0" y="0"/>
          <a:ext cx="0" cy="0"/>
          <a:chOff x="0" y="0"/>
          <a:chExt cx="0" cy="0"/>
        </a:xfrm>
      </p:grpSpPr>
    </p:spTree>
    <p:extLst>
      <p:ext uri="{BB962C8B-B14F-4D97-AF65-F5344CB8AC3E}">
        <p14:creationId xmlns:p14="http://schemas.microsoft.com/office/powerpoint/2010/main" val="4132471888"/>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397F868-FA8C-9B53-990A-D569E5C30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CF60A8-43E3-492A-8D82-B8C48D48315F}"/>
              </a:ext>
            </a:extLst>
          </p:cNvPr>
          <p:cNvSpPr>
            <a:spLocks noGrp="1"/>
          </p:cNvSpPr>
          <p:nvPr>
            <p:ph type="title"/>
          </p:nvPr>
        </p:nvSpPr>
        <p:spPr>
          <a:xfrm>
            <a:off x="642938" y="337744"/>
            <a:ext cx="11029949" cy="1422664"/>
          </a:xfrm>
        </p:spPr>
        <p:txBody>
          <a:bodyPr>
            <a:normAutofit/>
          </a:bodyPr>
          <a:lstStyle/>
          <a:p>
            <a:pPr algn="ctr"/>
            <a:r>
              <a:rPr lang="en-US" sz="5300" b="1" dirty="0">
                <a:solidFill>
                  <a:schemeClr val="tx1"/>
                </a:solidFill>
                <a:latin typeface="Arial Black" panose="020B0604020202020204" pitchFamily="34" charset="0"/>
                <a:cs typeface="Arial Black" panose="020B0604020202020204" pitchFamily="34" charset="0"/>
              </a:rPr>
              <a:t>Black National Anthem</a:t>
            </a:r>
            <a:br>
              <a:rPr lang="en-US" sz="5400" u="none" strike="noStrike" dirty="0">
                <a:solidFill>
                  <a:schemeClr val="tx1"/>
                </a:solidFill>
                <a:effectLst/>
              </a:rPr>
            </a:br>
            <a:r>
              <a:rPr lang="en-US" sz="3600" u="none" strike="noStrike" dirty="0">
                <a:solidFill>
                  <a:schemeClr val="tx1"/>
                </a:solidFill>
                <a:effectLst/>
              </a:rPr>
              <a:t>"Lift Every Voice and Sing"</a:t>
            </a:r>
            <a:endParaRPr lang="en-US" sz="8000" dirty="0">
              <a:solidFill>
                <a:schemeClr val="tx1"/>
              </a:solidFill>
            </a:endParaRPr>
          </a:p>
        </p:txBody>
      </p:sp>
      <p:sp>
        <p:nvSpPr>
          <p:cNvPr id="10" name="Title 1">
            <a:extLst>
              <a:ext uri="{FF2B5EF4-FFF2-40B4-BE49-F238E27FC236}">
                <a16:creationId xmlns:a16="http://schemas.microsoft.com/office/drawing/2014/main" id="{7D03EDC9-B910-36CE-4D36-39A4659A5CA2}"/>
              </a:ext>
            </a:extLst>
          </p:cNvPr>
          <p:cNvSpPr txBox="1">
            <a:spLocks/>
          </p:cNvSpPr>
          <p:nvPr/>
        </p:nvSpPr>
        <p:spPr>
          <a:xfrm>
            <a:off x="642938" y="1626771"/>
            <a:ext cx="11029949" cy="5654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2800" dirty="0">
                <a:solidFill>
                  <a:schemeClr val="tx1"/>
                </a:solidFill>
                <a:latin typeface="Arial" panose="020B0604020202020204" pitchFamily="34" charset="0"/>
                <a:cs typeface="Arial" panose="020B0604020202020204" pitchFamily="34" charset="0"/>
              </a:rPr>
              <a:t>- Judea Martin</a:t>
            </a:r>
            <a:endParaRPr lang="en-US" sz="6000" dirty="0">
              <a:solidFill>
                <a:schemeClr val="tx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2949241-A8DF-9AB2-7921-CB4CA2750CEC}"/>
              </a:ext>
            </a:extLst>
          </p:cNvPr>
          <p:cNvPicPr>
            <a:picLocks noChangeAspect="1"/>
          </p:cNvPicPr>
          <p:nvPr/>
        </p:nvPicPr>
        <p:blipFill>
          <a:blip r:embed="rId2"/>
          <a:srcRect l="1760" t="6891" r="21951" b="9501"/>
          <a:stretch/>
        </p:blipFill>
        <p:spPr>
          <a:xfrm>
            <a:off x="4307681" y="2192184"/>
            <a:ext cx="3576638" cy="3391058"/>
          </a:xfrm>
          <a:prstGeom prst="rect">
            <a:avLst/>
          </a:prstGeom>
          <a:ln>
            <a:noFill/>
          </a:ln>
          <a:effectLst/>
        </p:spPr>
      </p:pic>
    </p:spTree>
    <p:extLst>
      <p:ext uri="{BB962C8B-B14F-4D97-AF65-F5344CB8AC3E}">
        <p14:creationId xmlns:p14="http://schemas.microsoft.com/office/powerpoint/2010/main" val="2371795814"/>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328802-4C12-E2B2-5FC3-B5F9927E3A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C3F54-8599-59E9-7E59-2CC90F1C13F6}"/>
              </a:ext>
            </a:extLst>
          </p:cNvPr>
          <p:cNvSpPr>
            <a:spLocks noGrp="1"/>
          </p:cNvSpPr>
          <p:nvPr>
            <p:ph type="title"/>
          </p:nvPr>
        </p:nvSpPr>
        <p:spPr>
          <a:xfrm>
            <a:off x="642938" y="294879"/>
            <a:ext cx="11029949" cy="2534045"/>
          </a:xfrm>
        </p:spPr>
        <p:txBody>
          <a:bodyPr>
            <a:normAutofit/>
          </a:bodyPr>
          <a:lstStyle/>
          <a:p>
            <a:pPr algn="ctr"/>
            <a:r>
              <a:rPr lang="en-US" sz="4800" b="1" dirty="0">
                <a:solidFill>
                  <a:schemeClr val="tx1"/>
                </a:solidFill>
                <a:latin typeface="Arial Black" panose="020B0604020202020204" pitchFamily="34" charset="0"/>
                <a:cs typeface="Arial Black" panose="020B0604020202020204" pitchFamily="34" charset="0"/>
              </a:rPr>
              <a:t>Greetings from the </a:t>
            </a:r>
            <a:br>
              <a:rPr lang="en-US" sz="4800" b="1" dirty="0">
                <a:solidFill>
                  <a:schemeClr val="tx1"/>
                </a:solidFill>
                <a:latin typeface="Arial Black" panose="020B0604020202020204" pitchFamily="34" charset="0"/>
                <a:cs typeface="Arial Black" panose="020B0604020202020204" pitchFamily="34" charset="0"/>
              </a:rPr>
            </a:br>
            <a:r>
              <a:rPr lang="en-US" sz="4800" b="1" dirty="0">
                <a:solidFill>
                  <a:schemeClr val="tx1"/>
                </a:solidFill>
                <a:latin typeface="Arial Black" panose="020B0604020202020204" pitchFamily="34" charset="0"/>
                <a:cs typeface="Arial Black" panose="020B0604020202020204" pitchFamily="34" charset="0"/>
              </a:rPr>
              <a:t>Mayor of Bolingbrook</a:t>
            </a:r>
            <a:br>
              <a:rPr lang="en-US" sz="5400" u="none" strike="noStrike" dirty="0">
                <a:solidFill>
                  <a:schemeClr val="tx1"/>
                </a:solidFill>
                <a:effectLst/>
              </a:rPr>
            </a:br>
            <a:r>
              <a:rPr lang="en-US" sz="4000" u="none" strike="noStrike" dirty="0">
                <a:solidFill>
                  <a:schemeClr val="tx1"/>
                </a:solidFill>
                <a:effectLst/>
              </a:rPr>
              <a:t>Mary Alexander - Basta</a:t>
            </a:r>
            <a:endParaRPr lang="en-US" sz="8000" dirty="0">
              <a:solidFill>
                <a:schemeClr val="tx1"/>
              </a:solidFill>
            </a:endParaRPr>
          </a:p>
        </p:txBody>
      </p:sp>
      <p:pic>
        <p:nvPicPr>
          <p:cNvPr id="4" name="Picture 3">
            <a:extLst>
              <a:ext uri="{FF2B5EF4-FFF2-40B4-BE49-F238E27FC236}">
                <a16:creationId xmlns:a16="http://schemas.microsoft.com/office/drawing/2014/main" id="{8C422750-C8A5-43F6-008D-836DB2AD5269}"/>
              </a:ext>
            </a:extLst>
          </p:cNvPr>
          <p:cNvPicPr>
            <a:picLocks noChangeAspect="1"/>
          </p:cNvPicPr>
          <p:nvPr/>
        </p:nvPicPr>
        <p:blipFill>
          <a:blip r:embed="rId2"/>
          <a:srcRect b="24014"/>
          <a:stretch/>
        </p:blipFill>
        <p:spPr>
          <a:xfrm>
            <a:off x="4334431" y="1997217"/>
            <a:ext cx="3523137" cy="4063720"/>
          </a:xfrm>
          <a:prstGeom prst="rect">
            <a:avLst/>
          </a:prstGeom>
        </p:spPr>
      </p:pic>
    </p:spTree>
    <p:extLst>
      <p:ext uri="{BB962C8B-B14F-4D97-AF65-F5344CB8AC3E}">
        <p14:creationId xmlns:p14="http://schemas.microsoft.com/office/powerpoint/2010/main" val="3558548507"/>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A2DDEB7-792A-8D6A-F50B-AD6F9990F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CAD6A-E77C-F3F6-B976-CD331587366B}"/>
              </a:ext>
            </a:extLst>
          </p:cNvPr>
          <p:cNvSpPr>
            <a:spLocks noGrp="1"/>
          </p:cNvSpPr>
          <p:nvPr>
            <p:ph type="title"/>
          </p:nvPr>
        </p:nvSpPr>
        <p:spPr>
          <a:xfrm>
            <a:off x="581025" y="321341"/>
            <a:ext cx="11029949" cy="1776809"/>
          </a:xfrm>
        </p:spPr>
        <p:txBody>
          <a:bodyPr>
            <a:normAutofit/>
          </a:bodyPr>
          <a:lstStyle/>
          <a:p>
            <a:pPr algn="ctr"/>
            <a:r>
              <a:rPr lang="en-US" sz="5400" b="1" dirty="0">
                <a:solidFill>
                  <a:schemeClr val="tx1"/>
                </a:solidFill>
                <a:latin typeface="Arial Black" panose="020B0604020202020204" pitchFamily="34" charset="0"/>
                <a:cs typeface="Arial Black" panose="020B0604020202020204" pitchFamily="34" charset="0"/>
              </a:rPr>
              <a:t>Dance Performance</a:t>
            </a:r>
            <a:br>
              <a:rPr lang="en-US" sz="5400" u="none" strike="noStrike" dirty="0">
                <a:solidFill>
                  <a:schemeClr val="tx1"/>
                </a:solidFill>
                <a:effectLst/>
              </a:rPr>
            </a:br>
            <a:r>
              <a:rPr lang="en-US" sz="4000" u="none" strike="noStrike" dirty="0" err="1">
                <a:solidFill>
                  <a:schemeClr val="tx1"/>
                </a:solidFill>
                <a:effectLst/>
              </a:rPr>
              <a:t>Praize</a:t>
            </a:r>
            <a:r>
              <a:rPr lang="en-US" sz="4000" u="none" strike="noStrike" dirty="0">
                <a:solidFill>
                  <a:schemeClr val="tx1"/>
                </a:solidFill>
                <a:effectLst/>
              </a:rPr>
              <a:t> Productions</a:t>
            </a:r>
            <a:endParaRPr lang="en-US" sz="8000" dirty="0">
              <a:solidFill>
                <a:schemeClr val="tx1"/>
              </a:solidFill>
            </a:endParaRPr>
          </a:p>
        </p:txBody>
      </p:sp>
      <p:pic>
        <p:nvPicPr>
          <p:cNvPr id="4" name="Picture 3">
            <a:extLst>
              <a:ext uri="{FF2B5EF4-FFF2-40B4-BE49-F238E27FC236}">
                <a16:creationId xmlns:a16="http://schemas.microsoft.com/office/drawing/2014/main" id="{0F241D11-DB5C-1064-302A-6259A2DD4ABE}"/>
              </a:ext>
            </a:extLst>
          </p:cNvPr>
          <p:cNvPicPr>
            <a:picLocks noChangeAspect="1"/>
          </p:cNvPicPr>
          <p:nvPr/>
        </p:nvPicPr>
        <p:blipFill>
          <a:blip r:embed="rId2"/>
          <a:srcRect l="83" r="608"/>
          <a:stretch/>
        </p:blipFill>
        <p:spPr>
          <a:xfrm>
            <a:off x="4129086" y="1814512"/>
            <a:ext cx="3933826" cy="3961244"/>
          </a:xfrm>
          <a:prstGeom prst="rect">
            <a:avLst/>
          </a:prstGeom>
        </p:spPr>
      </p:pic>
      <p:pic>
        <p:nvPicPr>
          <p:cNvPr id="5" name="Picture 4">
            <a:extLst>
              <a:ext uri="{FF2B5EF4-FFF2-40B4-BE49-F238E27FC236}">
                <a16:creationId xmlns:a16="http://schemas.microsoft.com/office/drawing/2014/main" id="{31514515-0863-0780-F5A1-65E923BE2CF5}"/>
              </a:ext>
            </a:extLst>
          </p:cNvPr>
          <p:cNvPicPr>
            <a:picLocks noChangeAspect="1"/>
          </p:cNvPicPr>
          <p:nvPr/>
        </p:nvPicPr>
        <p:blipFill>
          <a:blip r:embed="rId3"/>
          <a:stretch>
            <a:fillRect/>
          </a:stretch>
        </p:blipFill>
        <p:spPr>
          <a:xfrm>
            <a:off x="4437373" y="1720010"/>
            <a:ext cx="3317252" cy="1468437"/>
          </a:xfrm>
          <a:prstGeom prst="rect">
            <a:avLst/>
          </a:prstGeom>
        </p:spPr>
      </p:pic>
    </p:spTree>
    <p:extLst>
      <p:ext uri="{BB962C8B-B14F-4D97-AF65-F5344CB8AC3E}">
        <p14:creationId xmlns:p14="http://schemas.microsoft.com/office/powerpoint/2010/main" val="1466398524"/>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B4446F0-B5D6-021A-4234-A2487B7482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57555-8CC7-D2EB-6910-5A4A6FEA85A5}"/>
              </a:ext>
            </a:extLst>
          </p:cNvPr>
          <p:cNvSpPr>
            <a:spLocks noGrp="1"/>
          </p:cNvSpPr>
          <p:nvPr>
            <p:ph type="title"/>
          </p:nvPr>
        </p:nvSpPr>
        <p:spPr>
          <a:xfrm>
            <a:off x="581024" y="207042"/>
            <a:ext cx="11029949" cy="1493172"/>
          </a:xfrm>
        </p:spPr>
        <p:txBody>
          <a:bodyPr>
            <a:normAutofit/>
          </a:bodyPr>
          <a:lstStyle/>
          <a:p>
            <a:pPr algn="ctr"/>
            <a:r>
              <a:rPr lang="en-US" sz="5400" b="1" dirty="0">
                <a:solidFill>
                  <a:schemeClr val="tx1"/>
                </a:solidFill>
                <a:latin typeface="Arial Black" panose="020B0604020202020204" pitchFamily="34" charset="0"/>
                <a:cs typeface="Arial Black" panose="020B0604020202020204" pitchFamily="34" charset="0"/>
              </a:rPr>
              <a:t>Marc Wallace,</a:t>
            </a:r>
            <a:br>
              <a:rPr lang="en-US" sz="5400" u="none" strike="noStrike" dirty="0">
                <a:solidFill>
                  <a:schemeClr val="tx1"/>
                </a:solidFill>
                <a:effectLst/>
              </a:rPr>
            </a:br>
            <a:r>
              <a:rPr lang="en-US" sz="4000" u="none" strike="noStrike" dirty="0">
                <a:solidFill>
                  <a:schemeClr val="tx1"/>
                </a:solidFill>
                <a:effectLst/>
              </a:rPr>
              <a:t>"The Wealth Trainer"</a:t>
            </a:r>
            <a:endParaRPr lang="en-US" sz="8000" dirty="0">
              <a:solidFill>
                <a:schemeClr val="tx1"/>
              </a:solidFill>
            </a:endParaRPr>
          </a:p>
        </p:txBody>
      </p:sp>
      <p:pic>
        <p:nvPicPr>
          <p:cNvPr id="4" name="Picture 3">
            <a:extLst>
              <a:ext uri="{FF2B5EF4-FFF2-40B4-BE49-F238E27FC236}">
                <a16:creationId xmlns:a16="http://schemas.microsoft.com/office/drawing/2014/main" id="{BE32FC99-8D00-F0D5-3E21-A301F88E063F}"/>
              </a:ext>
            </a:extLst>
          </p:cNvPr>
          <p:cNvPicPr>
            <a:picLocks noChangeAspect="1"/>
          </p:cNvPicPr>
          <p:nvPr/>
        </p:nvPicPr>
        <p:blipFill>
          <a:blip r:embed="rId2"/>
          <a:srcRect l="91" r="91"/>
          <a:stretch/>
        </p:blipFill>
        <p:spPr>
          <a:xfrm>
            <a:off x="3037736" y="1700214"/>
            <a:ext cx="6117406" cy="3447288"/>
          </a:xfrm>
          <a:prstGeom prst="rect">
            <a:avLst/>
          </a:prstGeom>
        </p:spPr>
      </p:pic>
      <p:sp>
        <p:nvSpPr>
          <p:cNvPr id="3" name="Title 1">
            <a:extLst>
              <a:ext uri="{FF2B5EF4-FFF2-40B4-BE49-F238E27FC236}">
                <a16:creationId xmlns:a16="http://schemas.microsoft.com/office/drawing/2014/main" id="{A24C6B22-8407-C121-399C-14B902F23C51}"/>
              </a:ext>
            </a:extLst>
          </p:cNvPr>
          <p:cNvSpPr txBox="1">
            <a:spLocks/>
          </p:cNvSpPr>
          <p:nvPr/>
        </p:nvSpPr>
        <p:spPr>
          <a:xfrm>
            <a:off x="2400297" y="5175317"/>
            <a:ext cx="7391401" cy="7909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1800" b="1" dirty="0">
                <a:solidFill>
                  <a:schemeClr val="tx1"/>
                </a:solidFill>
                <a:latin typeface="Arial" panose="020B0604020202020204" pitchFamily="34" charset="0"/>
                <a:cs typeface="Arial" panose="020B0604020202020204" pitchFamily="34" charset="0"/>
              </a:rPr>
              <a:t>Economic Insight - The Relationship Between Civic Engagement and Economic Prosperity</a:t>
            </a:r>
          </a:p>
        </p:txBody>
      </p:sp>
    </p:spTree>
    <p:extLst>
      <p:ext uri="{BB962C8B-B14F-4D97-AF65-F5344CB8AC3E}">
        <p14:creationId xmlns:p14="http://schemas.microsoft.com/office/powerpoint/2010/main" val="3888618054"/>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7" presetClass="entr" presetSubtype="1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37CAC50-9D79-7528-4950-356A42BEE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477866-93B8-6003-C3AB-B5A4AF585410}"/>
              </a:ext>
            </a:extLst>
          </p:cNvPr>
          <p:cNvSpPr>
            <a:spLocks noGrp="1"/>
          </p:cNvSpPr>
          <p:nvPr>
            <p:ph type="title"/>
          </p:nvPr>
        </p:nvSpPr>
        <p:spPr>
          <a:xfrm>
            <a:off x="581024" y="207041"/>
            <a:ext cx="11029949" cy="2334277"/>
          </a:xfrm>
        </p:spPr>
        <p:txBody>
          <a:bodyPr>
            <a:normAutofit/>
          </a:bodyPr>
          <a:lstStyle/>
          <a:p>
            <a:pPr algn="ctr"/>
            <a:r>
              <a:rPr lang="en-US" sz="4800" b="1" dirty="0">
                <a:solidFill>
                  <a:schemeClr val="tx1"/>
                </a:solidFill>
                <a:latin typeface="Arial Black" panose="020B0604020202020204" pitchFamily="34" charset="0"/>
                <a:cs typeface="Arial Black" panose="020B0604020202020204" pitchFamily="34" charset="0"/>
              </a:rPr>
              <a:t>Pastor Dwayne Barefield</a:t>
            </a:r>
            <a:br>
              <a:rPr lang="en-US" sz="5400" u="none" strike="noStrike" dirty="0">
                <a:solidFill>
                  <a:schemeClr val="tx1"/>
                </a:solidFill>
                <a:effectLst/>
              </a:rPr>
            </a:br>
            <a:r>
              <a:rPr lang="en-US" sz="3600" u="none" strike="noStrike" dirty="0">
                <a:solidFill>
                  <a:schemeClr val="tx1"/>
                </a:solidFill>
                <a:effectLst/>
              </a:rPr>
              <a:t>All Nations COGIC - Joliet, IL</a:t>
            </a:r>
            <a:endParaRPr lang="en-US" sz="8000" dirty="0">
              <a:solidFill>
                <a:schemeClr val="tx1"/>
              </a:solidFill>
            </a:endParaRPr>
          </a:p>
        </p:txBody>
      </p:sp>
      <p:pic>
        <p:nvPicPr>
          <p:cNvPr id="4" name="Picture 3">
            <a:extLst>
              <a:ext uri="{FF2B5EF4-FFF2-40B4-BE49-F238E27FC236}">
                <a16:creationId xmlns:a16="http://schemas.microsoft.com/office/drawing/2014/main" id="{6D9BF78E-4387-6FE6-9AF5-CA94E2D6E58B}"/>
              </a:ext>
            </a:extLst>
          </p:cNvPr>
          <p:cNvPicPr>
            <a:picLocks noChangeAspect="1"/>
          </p:cNvPicPr>
          <p:nvPr/>
        </p:nvPicPr>
        <p:blipFill>
          <a:blip r:embed="rId2"/>
          <a:srcRect t="167" b="29587"/>
          <a:stretch/>
        </p:blipFill>
        <p:spPr>
          <a:xfrm>
            <a:off x="4295589" y="1940992"/>
            <a:ext cx="3248212" cy="4045471"/>
          </a:xfrm>
          <a:prstGeom prst="rect">
            <a:avLst/>
          </a:prstGeom>
        </p:spPr>
      </p:pic>
      <p:sp>
        <p:nvSpPr>
          <p:cNvPr id="3" name="Title 1">
            <a:extLst>
              <a:ext uri="{FF2B5EF4-FFF2-40B4-BE49-F238E27FC236}">
                <a16:creationId xmlns:a16="http://schemas.microsoft.com/office/drawing/2014/main" id="{8DEB96B1-48F7-0F0A-A5C1-AA874769C9BC}"/>
              </a:ext>
            </a:extLst>
          </p:cNvPr>
          <p:cNvSpPr txBox="1">
            <a:spLocks/>
          </p:cNvSpPr>
          <p:nvPr/>
        </p:nvSpPr>
        <p:spPr>
          <a:xfrm>
            <a:off x="2400297" y="1499096"/>
            <a:ext cx="7391401" cy="38252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2000" dirty="0">
                <a:solidFill>
                  <a:schemeClr val="tx1"/>
                </a:solidFill>
              </a:rPr>
              <a:t>Opening Prayer / Blessing of the Food</a:t>
            </a:r>
          </a:p>
        </p:txBody>
      </p:sp>
    </p:spTree>
    <p:extLst>
      <p:ext uri="{BB962C8B-B14F-4D97-AF65-F5344CB8AC3E}">
        <p14:creationId xmlns:p14="http://schemas.microsoft.com/office/powerpoint/2010/main" val="1401363461"/>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FE971D8-32B8-BBA8-C595-B78DE2475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0ED746-BCD2-2D65-3D9C-968E6929E694}"/>
              </a:ext>
            </a:extLst>
          </p:cNvPr>
          <p:cNvSpPr>
            <a:spLocks noGrp="1"/>
          </p:cNvSpPr>
          <p:nvPr>
            <p:ph type="title"/>
          </p:nvPr>
        </p:nvSpPr>
        <p:spPr>
          <a:xfrm>
            <a:off x="581023" y="316653"/>
            <a:ext cx="11029949" cy="1150271"/>
          </a:xfrm>
        </p:spPr>
        <p:txBody>
          <a:bodyPr>
            <a:normAutofit/>
          </a:bodyPr>
          <a:lstStyle/>
          <a:p>
            <a:pPr algn="ctr"/>
            <a:r>
              <a:rPr lang="en-US" sz="5400" b="1" dirty="0">
                <a:solidFill>
                  <a:schemeClr val="tx1"/>
                </a:solidFill>
                <a:latin typeface="Arial Black" panose="020B0604020202020204" pitchFamily="34" charset="0"/>
                <a:cs typeface="Arial Black" panose="020B0604020202020204" pitchFamily="34" charset="0"/>
              </a:rPr>
              <a:t>Enjoy Brunch!</a:t>
            </a:r>
            <a:endParaRPr lang="en-US" sz="8000" b="1" dirty="0">
              <a:solidFill>
                <a:schemeClr val="tx1"/>
              </a:solidFill>
              <a:latin typeface="Arial Black" panose="020B0604020202020204" pitchFamily="34" charset="0"/>
              <a:cs typeface="Arial Black" panose="020B0604020202020204" pitchFamily="34" charset="0"/>
            </a:endParaRPr>
          </a:p>
        </p:txBody>
      </p:sp>
      <p:pic>
        <p:nvPicPr>
          <p:cNvPr id="4" name="Picture 3">
            <a:extLst>
              <a:ext uri="{FF2B5EF4-FFF2-40B4-BE49-F238E27FC236}">
                <a16:creationId xmlns:a16="http://schemas.microsoft.com/office/drawing/2014/main" id="{7D6E5841-91DD-2AF2-FB36-349987269282}"/>
              </a:ext>
            </a:extLst>
          </p:cNvPr>
          <p:cNvPicPr>
            <a:picLocks noChangeAspect="1"/>
          </p:cNvPicPr>
          <p:nvPr/>
        </p:nvPicPr>
        <p:blipFill>
          <a:blip r:embed="rId2"/>
          <a:srcRect l="-292" r="97"/>
          <a:stretch/>
        </p:blipFill>
        <p:spPr>
          <a:xfrm>
            <a:off x="423862" y="1960503"/>
            <a:ext cx="4429125" cy="2936993"/>
          </a:xfrm>
          <a:prstGeom prst="rect">
            <a:avLst/>
          </a:prstGeom>
        </p:spPr>
      </p:pic>
      <p:sp>
        <p:nvSpPr>
          <p:cNvPr id="3" name="Title 1">
            <a:extLst>
              <a:ext uri="{FF2B5EF4-FFF2-40B4-BE49-F238E27FC236}">
                <a16:creationId xmlns:a16="http://schemas.microsoft.com/office/drawing/2014/main" id="{9ACF0C95-6E08-6127-BE05-71D978E0F1A2}"/>
              </a:ext>
            </a:extLst>
          </p:cNvPr>
          <p:cNvSpPr txBox="1">
            <a:spLocks/>
          </p:cNvSpPr>
          <p:nvPr/>
        </p:nvSpPr>
        <p:spPr>
          <a:xfrm>
            <a:off x="1959766" y="1133622"/>
            <a:ext cx="8272464" cy="6666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2000" dirty="0">
                <a:solidFill>
                  <a:schemeClr val="tx1"/>
                </a:solidFill>
                <a:latin typeface="Arial" panose="020B0604020202020204" pitchFamily="34" charset="0"/>
                <a:cs typeface="Arial" panose="020B0604020202020204" pitchFamily="34" charset="0"/>
              </a:rPr>
              <a:t>Enjoy the delectable brunch prepared by the talented chefs of the Bolingbrook Golf Club!</a:t>
            </a:r>
          </a:p>
        </p:txBody>
      </p:sp>
      <p:pic>
        <p:nvPicPr>
          <p:cNvPr id="5" name="Picture 4">
            <a:extLst>
              <a:ext uri="{FF2B5EF4-FFF2-40B4-BE49-F238E27FC236}">
                <a16:creationId xmlns:a16="http://schemas.microsoft.com/office/drawing/2014/main" id="{8AD5438F-9AC0-9D09-B578-172A95D3D506}"/>
              </a:ext>
            </a:extLst>
          </p:cNvPr>
          <p:cNvPicPr>
            <a:picLocks noChangeAspect="1"/>
          </p:cNvPicPr>
          <p:nvPr/>
        </p:nvPicPr>
        <p:blipFill>
          <a:blip r:embed="rId3"/>
          <a:srcRect l="444" r="586"/>
          <a:stretch/>
        </p:blipFill>
        <p:spPr>
          <a:xfrm>
            <a:off x="5053012" y="1960503"/>
            <a:ext cx="6629400" cy="2936993"/>
          </a:xfrm>
          <a:prstGeom prst="rect">
            <a:avLst/>
          </a:prstGeom>
        </p:spPr>
      </p:pic>
    </p:spTree>
    <p:extLst>
      <p:ext uri="{BB962C8B-B14F-4D97-AF65-F5344CB8AC3E}">
        <p14:creationId xmlns:p14="http://schemas.microsoft.com/office/powerpoint/2010/main" val="3078556762"/>
      </p:ext>
    </p:extLst>
  </p:cSld>
  <p:clrMapOvr>
    <a:masterClrMapping/>
  </p:clrMapOvr>
  <mc:AlternateContent xmlns:mc="http://schemas.openxmlformats.org/markup-compatibility/2006">
    <mc:Choice xmlns:p14="http://schemas.microsoft.com/office/powerpoint/2010/main" Requires="p14">
      <p:transition spd="slow" p14:dur="125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dge">
  <a:themeElements>
    <a:clrScheme name="Custom 2">
      <a:dk1>
        <a:srgbClr val="000000"/>
      </a:dk1>
      <a:lt1>
        <a:srgbClr val="FFFFFF"/>
      </a:lt1>
      <a:dk2>
        <a:srgbClr val="0000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Badge</Template>
  <TotalTime>5590</TotalTime>
  <Words>747</Words>
  <Application>Microsoft Macintosh PowerPoint</Application>
  <PresentationFormat>Widescreen</PresentationFormat>
  <Paragraphs>65</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Arial Black</vt:lpstr>
      <vt:lpstr>Footlight MT Light</vt:lpstr>
      <vt:lpstr>Franklin Gothic Medium</vt:lpstr>
      <vt:lpstr>Gill Sans MT</vt:lpstr>
      <vt:lpstr>Times New Roman</vt:lpstr>
      <vt:lpstr>Badge</vt:lpstr>
      <vt:lpstr>PowerPoint Presentation</vt:lpstr>
      <vt:lpstr>Kick-off &amp;  Introduction of Emcees SHELDON WATTS, ACE FOUNDER</vt:lpstr>
      <vt:lpstr>Emcees Welcome Darlene Hill &amp; Atiba Buchanan</vt:lpstr>
      <vt:lpstr>Black National Anthem "Lift Every Voice and Sing"</vt:lpstr>
      <vt:lpstr>Greetings from the  Mayor of Bolingbrook Mary Alexander - Basta</vt:lpstr>
      <vt:lpstr>Dance Performance Praize Productions</vt:lpstr>
      <vt:lpstr>Marc Wallace, "The Wealth Trainer"</vt:lpstr>
      <vt:lpstr>Pastor Dwayne Barefield All Nations COGIC - Joliet, IL</vt:lpstr>
      <vt:lpstr>Enjoy Brunch!</vt:lpstr>
      <vt:lpstr>Frankie Beverly Tribute</vt:lpstr>
      <vt:lpstr>Sheldon Watts Founder's Remarks</vt:lpstr>
      <vt:lpstr>A Person You Should Know Dr. Brittany Joy Ramsey</vt:lpstr>
      <vt:lpstr>EVENT SPONSORS</vt:lpstr>
      <vt:lpstr>Champion Sponsor Remarks Broadview Park District</vt:lpstr>
      <vt:lpstr>Video Montage #1 "The Life and Legacy of  Dr. Martin Luther King Jr."</vt:lpstr>
      <vt:lpstr>Presentation F.O.C.U.O.S Youth Organization</vt:lpstr>
      <vt:lpstr>Tribute to MLK Happy Birthday!</vt:lpstr>
      <vt:lpstr>Alliance for Civic Engagement (ACE) Dr. MLK Jr. Day Unity Brunch  Award Presentations</vt:lpstr>
      <vt:lpstr>Dr. MLK Jr. Day Unity Brunch Award Presentations</vt:lpstr>
      <vt:lpstr>Champion Sponsor Remarks N.O.B.L.E.</vt:lpstr>
      <vt:lpstr>Excellence in Public Safety Award #1: Sgt. Traneil Thomas</vt:lpstr>
      <vt:lpstr>Excellence in Public Safety  Award #2: Sgt. Antonio Tucker</vt:lpstr>
      <vt:lpstr>Ruby Lofton Community Impact Award Award presented to: Bernard Winston</vt:lpstr>
      <vt:lpstr>Keynote Address Bakari Sellers</vt:lpstr>
      <vt:lpstr>"The Case for ACE" Invitation to New Members, Volunteers &amp; Donors</vt:lpstr>
      <vt:lpstr>"The Case for ACE" HOW CAN I HELP?</vt:lpstr>
      <vt:lpstr>Certificates of Appreciation</vt:lpstr>
      <vt:lpstr>Performance Dynamic R&amp;B Singer Danny Boy</vt:lpstr>
      <vt:lpstr>CLOSING REMARKS ALEX McNULTY, ACE CHAIRMAN</vt:lpstr>
      <vt:lpstr>Emcees WRAP-UP &amp; FINAL REMARKS Darlene Hill &amp; Atiba Buchanan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Sejzelle M</dc:creator>
  <cp:lastModifiedBy>Sejzelle M</cp:lastModifiedBy>
  <cp:revision>34</cp:revision>
  <dcterms:created xsi:type="dcterms:W3CDTF">2025-01-18T20:50:35Z</dcterms:created>
  <dcterms:modified xsi:type="dcterms:W3CDTF">2025-01-24T06:51:45Z</dcterms:modified>
</cp:coreProperties>
</file>